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73" r:id="rId6"/>
    <p:sldId id="279" r:id="rId7"/>
    <p:sldId id="280" r:id="rId8"/>
    <p:sldId id="277" r:id="rId9"/>
    <p:sldId id="278" r:id="rId10"/>
    <p:sldId id="297" r:id="rId11"/>
    <p:sldId id="294" r:id="rId12"/>
    <p:sldId id="295" r:id="rId13"/>
    <p:sldId id="296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66"/>
    <a:srgbClr val="5DB554"/>
    <a:srgbClr val="1B3A4B"/>
    <a:srgbClr val="95B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27"/>
  </p:normalViewPr>
  <p:slideViewPr>
    <p:cSldViewPr snapToGrid="0">
      <p:cViewPr varScale="1">
        <p:scale>
          <a:sx n="110" d="100"/>
          <a:sy n="110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7FFC3012-5ED7-434D-B552-C721FB22BD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123" y="0"/>
            <a:ext cx="5973806" cy="6858000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CA9D1B7C-8A23-4B4F-90ED-1739EC5B88D4}"/>
              </a:ext>
            </a:extLst>
          </p:cNvPr>
          <p:cNvSpPr/>
          <p:nvPr userDrawn="1"/>
        </p:nvSpPr>
        <p:spPr>
          <a:xfrm>
            <a:off x="715108" y="1699846"/>
            <a:ext cx="8376138" cy="1611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288B4D0-80D1-4C9D-9C05-09600B9F25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11" y="5635758"/>
            <a:ext cx="5526941" cy="555596"/>
          </a:xfrm>
          <a:prstGeom prst="rect">
            <a:avLst/>
          </a:prstGeom>
        </p:spPr>
      </p:pic>
      <p:cxnSp>
        <p:nvCxnSpPr>
          <p:cNvPr id="11" name="Straight Connector 169">
            <a:extLst>
              <a:ext uri="{FF2B5EF4-FFF2-40B4-BE49-F238E27FC236}">
                <a16:creationId xmlns:a16="http://schemas.microsoft.com/office/drawing/2014/main" id="{62EEA473-3DDE-4E17-A885-73BD76BF5937}"/>
              </a:ext>
            </a:extLst>
          </p:cNvPr>
          <p:cNvCxnSpPr/>
          <p:nvPr userDrawn="1"/>
        </p:nvCxnSpPr>
        <p:spPr>
          <a:xfrm>
            <a:off x="1089091" y="3367811"/>
            <a:ext cx="986557" cy="0"/>
          </a:xfrm>
          <a:prstGeom prst="line">
            <a:avLst/>
          </a:prstGeom>
          <a:ln w="19050">
            <a:solidFill>
              <a:srgbClr val="5DB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text 3">
            <a:extLst>
              <a:ext uri="{FF2B5EF4-FFF2-40B4-BE49-F238E27FC236}">
                <a16:creationId xmlns:a16="http://schemas.microsoft.com/office/drawing/2014/main" id="{641EEA4A-8C54-4EE0-88D1-DA69BCA9A2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569" y="3694060"/>
            <a:ext cx="5995133" cy="3460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5DB55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/>
              <a:t>Jméno a příjmení</a:t>
            </a:r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EAEEB18D-81AC-45B5-A8E2-76C4F72ABB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9325" y="1910856"/>
            <a:ext cx="7796090" cy="140091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003D66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indent="0">
              <a:buNone/>
              <a:defRPr b="1"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2pPr>
            <a:lvl3pPr marL="914400" indent="0">
              <a:buNone/>
              <a:defRPr b="1"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3pPr>
            <a:lvl4pPr marL="1371600" indent="0">
              <a:buNone/>
              <a:defRPr b="1"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4pPr>
            <a:lvl5pPr marL="1828800" indent="0">
              <a:buNone/>
              <a:defRPr b="1"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5pPr>
          </a:lstStyle>
          <a:p>
            <a:pPr lvl="0"/>
            <a:r>
              <a:rPr lang="cs-CZ" dirty="0"/>
              <a:t>Snímek s fotografií a jedním sloupcem.</a:t>
            </a:r>
          </a:p>
          <a:p>
            <a:pPr lvl="0"/>
            <a:r>
              <a:rPr lang="cs-CZ" dirty="0"/>
              <a:t>Dva podnadpisy a sekundární nadpis</a:t>
            </a:r>
          </a:p>
        </p:txBody>
      </p:sp>
      <p:sp>
        <p:nvSpPr>
          <p:cNvPr id="17" name="Zástupný symbol pro text 14">
            <a:extLst>
              <a:ext uri="{FF2B5EF4-FFF2-40B4-BE49-F238E27FC236}">
                <a16:creationId xmlns:a16="http://schemas.microsoft.com/office/drawing/2014/main" id="{50A52D41-1CCB-4437-B324-A3FF745481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9325" y="4180638"/>
            <a:ext cx="5943600" cy="119221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indent="0">
              <a:buNone/>
              <a:defRPr sz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914400" indent="0">
              <a:buNone/>
              <a:defRPr sz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371600" indent="0">
              <a:buNone/>
              <a:defRPr sz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1828800" indent="0">
              <a:buNone/>
              <a:defRPr sz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Další informace</a:t>
            </a:r>
          </a:p>
        </p:txBody>
      </p:sp>
    </p:spTree>
    <p:extLst>
      <p:ext uri="{BB962C8B-B14F-4D97-AF65-F5344CB8AC3E}">
        <p14:creationId xmlns:p14="http://schemas.microsoft.com/office/powerpoint/2010/main" val="268775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sz="quarter" idx="11"/>
          </p:nvPr>
        </p:nvSpPr>
        <p:spPr>
          <a:xfrm>
            <a:off x="6734909" y="0"/>
            <a:ext cx="5457092" cy="6549054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4064344-91D7-4906-A5A2-12A15D4BC13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002324" y="1987062"/>
            <a:ext cx="5234353" cy="4380396"/>
          </a:xfrm>
        </p:spPr>
        <p:txBody>
          <a:bodyPr>
            <a:normAutofit/>
          </a:bodyPr>
          <a:lstStyle>
            <a:lvl1pPr marL="285750" indent="-285750">
              <a:buSzPct val="95000"/>
              <a:buFontTx/>
              <a:buBlip>
                <a:blip r:embed="rId2"/>
              </a:buBlip>
              <a:defRPr sz="1600" b="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914400" indent="-457200">
              <a:buSzPct val="70000"/>
              <a:buFontTx/>
              <a:buBlip>
                <a:blip r:embed="rId3"/>
              </a:buBlip>
              <a:defRPr sz="1400" b="0"/>
            </a:lvl2pPr>
            <a:lvl3pPr marL="1371600" indent="-457200">
              <a:buSzPct val="70000"/>
              <a:buFontTx/>
              <a:buBlip>
                <a:blip r:embed="rId3"/>
              </a:buBlip>
              <a:defRPr sz="1200" b="0"/>
            </a:lvl3pPr>
            <a:lvl4pPr marL="1714500" indent="-342900">
              <a:buSzPct val="70000"/>
              <a:buFontTx/>
              <a:buBlip>
                <a:blip r:embed="rId3"/>
              </a:buBlip>
              <a:defRPr sz="1400" b="0"/>
            </a:lvl4pPr>
            <a:lvl5pPr marL="2171700" indent="-342900">
              <a:buSzPct val="70000"/>
              <a:buFontTx/>
              <a:buBlip>
                <a:blip r:embed="rId3"/>
              </a:buBlip>
              <a:defRPr sz="1400" b="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AD8B112F-3363-4D9D-954E-22E479D6C61D}"/>
              </a:ext>
            </a:extLst>
          </p:cNvPr>
          <p:cNvSpPr/>
          <p:nvPr userDrawn="1"/>
        </p:nvSpPr>
        <p:spPr>
          <a:xfrm>
            <a:off x="11158071" y="181591"/>
            <a:ext cx="752904" cy="7529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B8CFBCA-1072-4A35-A9D0-1FBEF539CA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434" y="334994"/>
            <a:ext cx="584820" cy="48353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657A848-7B8D-4409-961C-F043B0E50E4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71480" y="5629442"/>
            <a:ext cx="1300038" cy="1157078"/>
          </a:xfrm>
          <a:prstGeom prst="rect">
            <a:avLst/>
          </a:prstGeom>
        </p:spPr>
      </p:pic>
      <p:sp>
        <p:nvSpPr>
          <p:cNvPr id="18" name="Zástupný symbol pro text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34908" y="6549054"/>
            <a:ext cx="5457092" cy="23478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 baseline="0">
                <a:solidFill>
                  <a:srgbClr val="003D66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  <a:lvl2pPr marL="457200" indent="0">
              <a:buNone/>
              <a:defRPr sz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914400" indent="0">
              <a:buNone/>
              <a:defRPr sz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371600" indent="0">
              <a:buNone/>
              <a:defRPr sz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1828800" indent="0">
              <a:buNone/>
              <a:defRPr sz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Popis obrázku: </a:t>
            </a:r>
            <a:r>
              <a:rPr lang="cs-CZ" dirty="0" err="1"/>
              <a:t>Cras</a:t>
            </a:r>
            <a:r>
              <a:rPr lang="cs-CZ" dirty="0"/>
              <a:t> </a:t>
            </a:r>
            <a:r>
              <a:rPr lang="cs-CZ" dirty="0" err="1"/>
              <a:t>pede</a:t>
            </a:r>
            <a:r>
              <a:rPr lang="cs-CZ" dirty="0"/>
              <a:t> libero, </a:t>
            </a:r>
            <a:r>
              <a:rPr lang="cs-CZ" dirty="0" err="1"/>
              <a:t>dapibus</a:t>
            </a:r>
            <a:r>
              <a:rPr lang="cs-CZ" dirty="0"/>
              <a:t> </a:t>
            </a:r>
            <a:r>
              <a:rPr lang="cs-CZ" dirty="0" err="1"/>
              <a:t>nec</a:t>
            </a:r>
            <a:r>
              <a:rPr lang="cs-CZ" dirty="0"/>
              <a:t>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318A7B8-E88F-4153-B8E4-C350D904F0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1102" y="558043"/>
            <a:ext cx="5234353" cy="3460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5DB55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/>
              <a:t>Sekundární nadpis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0F5E4367-A5AF-4F5D-9D6E-07CE2FA0EC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1713" y="996950"/>
            <a:ext cx="5233987" cy="75565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200" b="1"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61632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4064344-91D7-4906-A5A2-12A15D4BC13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002324" y="2221524"/>
            <a:ext cx="10155747" cy="1934307"/>
          </a:xfrm>
        </p:spPr>
        <p:txBody>
          <a:bodyPr>
            <a:normAutofit/>
          </a:bodyPr>
          <a:lstStyle>
            <a:lvl1pPr marL="285750" indent="-285750">
              <a:buSzPct val="95000"/>
              <a:buFontTx/>
              <a:buBlip>
                <a:blip r:embed="rId2"/>
              </a:buBlip>
              <a:defRPr sz="1400" b="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914400" indent="-457200">
              <a:buSzPct val="70000"/>
              <a:buFontTx/>
              <a:buBlip>
                <a:blip r:embed="rId3"/>
              </a:buBlip>
              <a:defRPr sz="1400" b="0"/>
            </a:lvl2pPr>
            <a:lvl3pPr marL="1371600" indent="-457200">
              <a:buSzPct val="70000"/>
              <a:buFontTx/>
              <a:buBlip>
                <a:blip r:embed="rId3"/>
              </a:buBlip>
              <a:defRPr sz="1200" b="0"/>
            </a:lvl3pPr>
            <a:lvl4pPr marL="1714500" indent="-342900">
              <a:buSzPct val="70000"/>
              <a:buFontTx/>
              <a:buBlip>
                <a:blip r:embed="rId3"/>
              </a:buBlip>
              <a:defRPr sz="1400" b="0"/>
            </a:lvl4pPr>
            <a:lvl5pPr marL="2171700" indent="-342900">
              <a:buSzPct val="70000"/>
              <a:buFontTx/>
              <a:buBlip>
                <a:blip r:embed="rId3"/>
              </a:buBlip>
              <a:defRPr sz="1400" b="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AD8B112F-3363-4D9D-954E-22E479D6C61D}"/>
              </a:ext>
            </a:extLst>
          </p:cNvPr>
          <p:cNvSpPr/>
          <p:nvPr userDrawn="1"/>
        </p:nvSpPr>
        <p:spPr>
          <a:xfrm>
            <a:off x="11158071" y="181591"/>
            <a:ext cx="752904" cy="7529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B8CFBCA-1072-4A35-A9D0-1FBEF539CA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434" y="334994"/>
            <a:ext cx="584820" cy="48353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657A848-7B8D-4409-961C-F043B0E50E4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71480" y="5629442"/>
            <a:ext cx="1300038" cy="1157078"/>
          </a:xfrm>
          <a:prstGeom prst="rect">
            <a:avLst/>
          </a:prstGeom>
        </p:spPr>
      </p:pic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318A7B8-E88F-4153-B8E4-C350D904F0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1102" y="558043"/>
            <a:ext cx="10156457" cy="3460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5DB55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/>
              <a:t>Sekundární nadpis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0F5E4367-A5AF-4F5D-9D6E-07CE2FA0EC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1713" y="996950"/>
            <a:ext cx="10155747" cy="75565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200" b="1"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F2C3A514-58F6-488A-B016-2F4DD021D626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1001102" y="4334341"/>
            <a:ext cx="10155747" cy="1726490"/>
          </a:xfrm>
        </p:spPr>
        <p:txBody>
          <a:bodyPr>
            <a:normAutofit/>
          </a:bodyPr>
          <a:lstStyle>
            <a:lvl1pPr marL="285750" indent="-285750">
              <a:buSzPct val="95000"/>
              <a:buFontTx/>
              <a:buBlip>
                <a:blip r:embed="rId2"/>
              </a:buBlip>
              <a:defRPr sz="1600" b="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914400" indent="-457200">
              <a:buSzPct val="70000"/>
              <a:buFontTx/>
              <a:buBlip>
                <a:blip r:embed="rId3"/>
              </a:buBlip>
              <a:defRPr sz="1400" b="0"/>
            </a:lvl2pPr>
            <a:lvl3pPr marL="1371600" indent="-457200">
              <a:buSzPct val="70000"/>
              <a:buFontTx/>
              <a:buBlip>
                <a:blip r:embed="rId3"/>
              </a:buBlip>
              <a:defRPr sz="1200" b="0"/>
            </a:lvl3pPr>
            <a:lvl4pPr marL="1714500" indent="-342900">
              <a:buSzPct val="70000"/>
              <a:buFontTx/>
              <a:buBlip>
                <a:blip r:embed="rId3"/>
              </a:buBlip>
              <a:defRPr sz="1400" b="0"/>
            </a:lvl4pPr>
            <a:lvl5pPr marL="2171700" indent="-342900">
              <a:buSzPct val="70000"/>
              <a:buFontTx/>
              <a:buBlip>
                <a:blip r:embed="rId3"/>
              </a:buBlip>
              <a:defRPr sz="1400" b="0"/>
            </a:lvl5pPr>
          </a:lstStyle>
          <a:p>
            <a:pPr lvl="0"/>
            <a:r>
              <a:rPr lang="cs-CZ" dirty="0"/>
              <a:t>Obrázek</a:t>
            </a:r>
          </a:p>
        </p:txBody>
      </p:sp>
      <p:sp>
        <p:nvSpPr>
          <p:cNvPr id="15" name="Zástupný symbol pro text 11">
            <a:extLst>
              <a:ext uri="{FF2B5EF4-FFF2-40B4-BE49-F238E27FC236}">
                <a16:creationId xmlns:a16="http://schemas.microsoft.com/office/drawing/2014/main" id="{3F50125A-6014-4EF0-A21E-A0D644039AB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01713" y="1831998"/>
            <a:ext cx="10155136" cy="310128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6" name="Zástupný symbol pro text 14">
            <a:extLst>
              <a:ext uri="{FF2B5EF4-FFF2-40B4-BE49-F238E27FC236}">
                <a16:creationId xmlns:a16="http://schemas.microsoft.com/office/drawing/2014/main" id="{F1BAA06D-188A-4EDA-A7CA-F7CB6D6D6C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2" y="6164908"/>
            <a:ext cx="5457092" cy="23478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 baseline="0">
                <a:solidFill>
                  <a:srgbClr val="003D66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  <a:lvl2pPr marL="457200" indent="0">
              <a:buNone/>
              <a:defRPr sz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914400" indent="0">
              <a:buNone/>
              <a:defRPr sz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371600" indent="0">
              <a:buNone/>
              <a:defRPr sz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1828800" indent="0">
              <a:buNone/>
              <a:defRPr sz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Popis obrázku: </a:t>
            </a:r>
            <a:r>
              <a:rPr lang="cs-CZ" dirty="0" err="1"/>
              <a:t>Cras</a:t>
            </a:r>
            <a:r>
              <a:rPr lang="cs-CZ" dirty="0"/>
              <a:t> </a:t>
            </a:r>
            <a:r>
              <a:rPr lang="cs-CZ" dirty="0" err="1"/>
              <a:t>pede</a:t>
            </a:r>
            <a:r>
              <a:rPr lang="cs-CZ" dirty="0"/>
              <a:t> libero, </a:t>
            </a:r>
            <a:r>
              <a:rPr lang="cs-CZ" dirty="0" err="1"/>
              <a:t>dapibus</a:t>
            </a:r>
            <a:r>
              <a:rPr lang="cs-CZ" dirty="0"/>
              <a:t> </a:t>
            </a:r>
            <a:r>
              <a:rPr lang="cs-CZ" dirty="0" err="1"/>
              <a:t>nec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574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4064344-91D7-4906-A5A2-12A15D4BC13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002325" y="2221524"/>
            <a:ext cx="3241430" cy="1934307"/>
          </a:xfrm>
        </p:spPr>
        <p:txBody>
          <a:bodyPr>
            <a:normAutofit/>
          </a:bodyPr>
          <a:lstStyle>
            <a:lvl1pPr marL="285750" indent="-285750">
              <a:buSzPct val="95000"/>
              <a:buFontTx/>
              <a:buBlip>
                <a:blip r:embed="rId2"/>
              </a:buBlip>
              <a:defRPr sz="1400" b="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914400" indent="-457200">
              <a:buSzPct val="70000"/>
              <a:buFontTx/>
              <a:buBlip>
                <a:blip r:embed="rId3"/>
              </a:buBlip>
              <a:defRPr sz="1400" b="0"/>
            </a:lvl2pPr>
            <a:lvl3pPr marL="1371600" indent="-457200">
              <a:buSzPct val="70000"/>
              <a:buFontTx/>
              <a:buBlip>
                <a:blip r:embed="rId3"/>
              </a:buBlip>
              <a:defRPr sz="1200" b="0"/>
            </a:lvl3pPr>
            <a:lvl4pPr marL="1714500" indent="-342900">
              <a:buSzPct val="70000"/>
              <a:buFontTx/>
              <a:buBlip>
                <a:blip r:embed="rId3"/>
              </a:buBlip>
              <a:defRPr sz="1400" b="0"/>
            </a:lvl4pPr>
            <a:lvl5pPr marL="2171700" indent="-342900">
              <a:buSzPct val="70000"/>
              <a:buFontTx/>
              <a:buBlip>
                <a:blip r:embed="rId3"/>
              </a:buBlip>
              <a:defRPr sz="1400" b="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AD8B112F-3363-4D9D-954E-22E479D6C61D}"/>
              </a:ext>
            </a:extLst>
          </p:cNvPr>
          <p:cNvSpPr/>
          <p:nvPr userDrawn="1"/>
        </p:nvSpPr>
        <p:spPr>
          <a:xfrm>
            <a:off x="11158071" y="181591"/>
            <a:ext cx="752904" cy="7529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B8CFBCA-1072-4A35-A9D0-1FBEF539CA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434" y="334994"/>
            <a:ext cx="584820" cy="48353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657A848-7B8D-4409-961C-F043B0E50E4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71480" y="5629442"/>
            <a:ext cx="1300038" cy="1157078"/>
          </a:xfrm>
          <a:prstGeom prst="rect">
            <a:avLst/>
          </a:prstGeom>
        </p:spPr>
      </p:pic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318A7B8-E88F-4153-B8E4-C350D904F0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1102" y="558043"/>
            <a:ext cx="10156457" cy="3460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5DB55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/>
              <a:t>Sekundární nadpis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0F5E4367-A5AF-4F5D-9D6E-07CE2FA0EC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1713" y="996950"/>
            <a:ext cx="10155747" cy="75565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200" b="1"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F2C3A514-58F6-488A-B016-2F4DD021D626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1001102" y="4334341"/>
            <a:ext cx="3241431" cy="1726490"/>
          </a:xfrm>
        </p:spPr>
        <p:txBody>
          <a:bodyPr>
            <a:normAutofit/>
          </a:bodyPr>
          <a:lstStyle>
            <a:lvl1pPr marL="285750" indent="-285750">
              <a:buSzPct val="95000"/>
              <a:buFontTx/>
              <a:buBlip>
                <a:blip r:embed="rId2"/>
              </a:buBlip>
              <a:defRPr sz="1600" b="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914400" indent="-457200">
              <a:buSzPct val="70000"/>
              <a:buFontTx/>
              <a:buBlip>
                <a:blip r:embed="rId3"/>
              </a:buBlip>
              <a:defRPr sz="1400" b="0"/>
            </a:lvl2pPr>
            <a:lvl3pPr marL="1371600" indent="-457200">
              <a:buSzPct val="70000"/>
              <a:buFontTx/>
              <a:buBlip>
                <a:blip r:embed="rId3"/>
              </a:buBlip>
              <a:defRPr sz="1200" b="0"/>
            </a:lvl3pPr>
            <a:lvl4pPr marL="1714500" indent="-342900">
              <a:buSzPct val="70000"/>
              <a:buFontTx/>
              <a:buBlip>
                <a:blip r:embed="rId3"/>
              </a:buBlip>
              <a:defRPr sz="1400" b="0"/>
            </a:lvl4pPr>
            <a:lvl5pPr marL="2171700" indent="-342900">
              <a:buSzPct val="70000"/>
              <a:buFontTx/>
              <a:buBlip>
                <a:blip r:embed="rId3"/>
              </a:buBlip>
              <a:defRPr sz="1400" b="0"/>
            </a:lvl5pPr>
          </a:lstStyle>
          <a:p>
            <a:pPr lvl="0"/>
            <a:r>
              <a:rPr lang="cs-CZ" dirty="0"/>
              <a:t>Obrázek</a:t>
            </a:r>
          </a:p>
        </p:txBody>
      </p:sp>
      <p:sp>
        <p:nvSpPr>
          <p:cNvPr id="15" name="Zástupný symbol pro text 11">
            <a:extLst>
              <a:ext uri="{FF2B5EF4-FFF2-40B4-BE49-F238E27FC236}">
                <a16:creationId xmlns:a16="http://schemas.microsoft.com/office/drawing/2014/main" id="{3F50125A-6014-4EF0-A21E-A0D644039AB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01713" y="1831998"/>
            <a:ext cx="3241430" cy="310128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6" name="Zástupný symbol pro text 14">
            <a:extLst>
              <a:ext uri="{FF2B5EF4-FFF2-40B4-BE49-F238E27FC236}">
                <a16:creationId xmlns:a16="http://schemas.microsoft.com/office/drawing/2014/main" id="{F1BAA06D-188A-4EDA-A7CA-F7CB6D6D6C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2" y="6164908"/>
            <a:ext cx="5457092" cy="23478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 baseline="0">
                <a:solidFill>
                  <a:srgbClr val="003D66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  <a:lvl2pPr marL="457200" indent="0">
              <a:buNone/>
              <a:defRPr sz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914400" indent="0">
              <a:buNone/>
              <a:defRPr sz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371600" indent="0">
              <a:buNone/>
              <a:defRPr sz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1828800" indent="0">
              <a:buNone/>
              <a:defRPr sz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Popis obrázku: </a:t>
            </a:r>
            <a:r>
              <a:rPr lang="cs-CZ" dirty="0" err="1"/>
              <a:t>Cras</a:t>
            </a:r>
            <a:r>
              <a:rPr lang="cs-CZ" dirty="0"/>
              <a:t> </a:t>
            </a:r>
            <a:r>
              <a:rPr lang="cs-CZ" dirty="0" err="1"/>
              <a:t>pede</a:t>
            </a:r>
            <a:r>
              <a:rPr lang="cs-CZ" dirty="0"/>
              <a:t> libero, </a:t>
            </a:r>
            <a:r>
              <a:rPr lang="cs-CZ" dirty="0" err="1"/>
              <a:t>dapibus</a:t>
            </a:r>
            <a:r>
              <a:rPr lang="cs-CZ" dirty="0"/>
              <a:t> </a:t>
            </a:r>
            <a:r>
              <a:rPr lang="cs-CZ" dirty="0" err="1"/>
              <a:t>nec</a:t>
            </a:r>
            <a:r>
              <a:rPr lang="cs-CZ" dirty="0"/>
              <a:t>.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0451A599-35C7-420D-9B6E-ECC4886359F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4419602" y="2221524"/>
            <a:ext cx="3241430" cy="1934307"/>
          </a:xfrm>
        </p:spPr>
        <p:txBody>
          <a:bodyPr>
            <a:normAutofit/>
          </a:bodyPr>
          <a:lstStyle>
            <a:lvl1pPr marL="285750" indent="-285750">
              <a:buSzPct val="95000"/>
              <a:buFontTx/>
              <a:buBlip>
                <a:blip r:embed="rId2"/>
              </a:buBlip>
              <a:defRPr sz="1400" b="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914400" indent="-457200">
              <a:buSzPct val="70000"/>
              <a:buFontTx/>
              <a:buBlip>
                <a:blip r:embed="rId3"/>
              </a:buBlip>
              <a:defRPr sz="1400" b="0"/>
            </a:lvl2pPr>
            <a:lvl3pPr marL="1371600" indent="-457200">
              <a:buSzPct val="70000"/>
              <a:buFontTx/>
              <a:buBlip>
                <a:blip r:embed="rId3"/>
              </a:buBlip>
              <a:defRPr sz="1200" b="0"/>
            </a:lvl3pPr>
            <a:lvl4pPr marL="1714500" indent="-342900">
              <a:buSzPct val="70000"/>
              <a:buFontTx/>
              <a:buBlip>
                <a:blip r:embed="rId3"/>
              </a:buBlip>
              <a:defRPr sz="1400" b="0"/>
            </a:lvl4pPr>
            <a:lvl5pPr marL="2171700" indent="-342900">
              <a:buSzPct val="70000"/>
              <a:buFontTx/>
              <a:buBlip>
                <a:blip r:embed="rId3"/>
              </a:buBlip>
              <a:defRPr sz="1400" b="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7" name="Zástupný symbol pro obsah 2">
            <a:extLst>
              <a:ext uri="{FF2B5EF4-FFF2-40B4-BE49-F238E27FC236}">
                <a16:creationId xmlns:a16="http://schemas.microsoft.com/office/drawing/2014/main" id="{2AFAE3F4-7DAE-4D3F-986A-EFF93DF443F9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4418379" y="4334341"/>
            <a:ext cx="3241431" cy="1726490"/>
          </a:xfrm>
        </p:spPr>
        <p:txBody>
          <a:bodyPr>
            <a:normAutofit/>
          </a:bodyPr>
          <a:lstStyle>
            <a:lvl1pPr marL="285750" indent="-285750">
              <a:buSzPct val="95000"/>
              <a:buFontTx/>
              <a:buBlip>
                <a:blip r:embed="rId2"/>
              </a:buBlip>
              <a:defRPr sz="1600" b="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914400" indent="-457200">
              <a:buSzPct val="70000"/>
              <a:buFontTx/>
              <a:buBlip>
                <a:blip r:embed="rId3"/>
              </a:buBlip>
              <a:defRPr sz="1400" b="0"/>
            </a:lvl2pPr>
            <a:lvl3pPr marL="1371600" indent="-457200">
              <a:buSzPct val="70000"/>
              <a:buFontTx/>
              <a:buBlip>
                <a:blip r:embed="rId3"/>
              </a:buBlip>
              <a:defRPr sz="1200" b="0"/>
            </a:lvl3pPr>
            <a:lvl4pPr marL="1714500" indent="-342900">
              <a:buSzPct val="70000"/>
              <a:buFontTx/>
              <a:buBlip>
                <a:blip r:embed="rId3"/>
              </a:buBlip>
              <a:defRPr sz="1400" b="0"/>
            </a:lvl4pPr>
            <a:lvl5pPr marL="2171700" indent="-342900">
              <a:buSzPct val="70000"/>
              <a:buFontTx/>
              <a:buBlip>
                <a:blip r:embed="rId3"/>
              </a:buBlip>
              <a:defRPr sz="1400" b="0"/>
            </a:lvl5pPr>
          </a:lstStyle>
          <a:p>
            <a:pPr lvl="0"/>
            <a:r>
              <a:rPr lang="cs-CZ" dirty="0"/>
              <a:t>Obrázek</a:t>
            </a:r>
          </a:p>
        </p:txBody>
      </p:sp>
      <p:sp>
        <p:nvSpPr>
          <p:cNvPr id="18" name="Zástupný symbol pro text 11">
            <a:extLst>
              <a:ext uri="{FF2B5EF4-FFF2-40B4-BE49-F238E27FC236}">
                <a16:creationId xmlns:a16="http://schemas.microsoft.com/office/drawing/2014/main" id="{56C59921-84C5-4616-8F7B-1F026735E0B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18990" y="1831998"/>
            <a:ext cx="3241430" cy="310128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9" name="Zástupný symbol pro obsah 2">
            <a:extLst>
              <a:ext uri="{FF2B5EF4-FFF2-40B4-BE49-F238E27FC236}">
                <a16:creationId xmlns:a16="http://schemas.microsoft.com/office/drawing/2014/main" id="{F59DD3EB-84A7-47AC-B4D8-BF26D34C1272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7836268" y="2221524"/>
            <a:ext cx="3241430" cy="1934307"/>
          </a:xfrm>
        </p:spPr>
        <p:txBody>
          <a:bodyPr>
            <a:normAutofit/>
          </a:bodyPr>
          <a:lstStyle>
            <a:lvl1pPr marL="285750" indent="-285750">
              <a:buSzPct val="95000"/>
              <a:buFontTx/>
              <a:buBlip>
                <a:blip r:embed="rId2"/>
              </a:buBlip>
              <a:defRPr sz="1400" b="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914400" indent="-457200">
              <a:buSzPct val="70000"/>
              <a:buFontTx/>
              <a:buBlip>
                <a:blip r:embed="rId3"/>
              </a:buBlip>
              <a:defRPr sz="1400" b="0"/>
            </a:lvl2pPr>
            <a:lvl3pPr marL="1371600" indent="-457200">
              <a:buSzPct val="70000"/>
              <a:buFontTx/>
              <a:buBlip>
                <a:blip r:embed="rId3"/>
              </a:buBlip>
              <a:defRPr sz="1200" b="0"/>
            </a:lvl3pPr>
            <a:lvl4pPr marL="1714500" indent="-342900">
              <a:buSzPct val="70000"/>
              <a:buFontTx/>
              <a:buBlip>
                <a:blip r:embed="rId3"/>
              </a:buBlip>
              <a:defRPr sz="1400" b="0"/>
            </a:lvl4pPr>
            <a:lvl5pPr marL="2171700" indent="-342900">
              <a:buSzPct val="70000"/>
              <a:buFontTx/>
              <a:buBlip>
                <a:blip r:embed="rId3"/>
              </a:buBlip>
              <a:defRPr sz="1400" b="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Zástupný symbol pro obsah 2">
            <a:extLst>
              <a:ext uri="{FF2B5EF4-FFF2-40B4-BE49-F238E27FC236}">
                <a16:creationId xmlns:a16="http://schemas.microsoft.com/office/drawing/2014/main" id="{897F9629-FEF7-4FEA-8373-F12674AA3CB1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7835045" y="4334341"/>
            <a:ext cx="3241431" cy="1726490"/>
          </a:xfrm>
        </p:spPr>
        <p:txBody>
          <a:bodyPr>
            <a:normAutofit/>
          </a:bodyPr>
          <a:lstStyle>
            <a:lvl1pPr marL="285750" indent="-285750">
              <a:buSzPct val="95000"/>
              <a:buFontTx/>
              <a:buBlip>
                <a:blip r:embed="rId2"/>
              </a:buBlip>
              <a:defRPr sz="1600" b="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914400" indent="-457200">
              <a:buSzPct val="70000"/>
              <a:buFontTx/>
              <a:buBlip>
                <a:blip r:embed="rId3"/>
              </a:buBlip>
              <a:defRPr sz="1400" b="0"/>
            </a:lvl2pPr>
            <a:lvl3pPr marL="1371600" indent="-457200">
              <a:buSzPct val="70000"/>
              <a:buFontTx/>
              <a:buBlip>
                <a:blip r:embed="rId3"/>
              </a:buBlip>
              <a:defRPr sz="1200" b="0"/>
            </a:lvl3pPr>
            <a:lvl4pPr marL="1714500" indent="-342900">
              <a:buSzPct val="70000"/>
              <a:buFontTx/>
              <a:buBlip>
                <a:blip r:embed="rId3"/>
              </a:buBlip>
              <a:defRPr sz="1400" b="0"/>
            </a:lvl4pPr>
            <a:lvl5pPr marL="2171700" indent="-342900">
              <a:buSzPct val="70000"/>
              <a:buFontTx/>
              <a:buBlip>
                <a:blip r:embed="rId3"/>
              </a:buBlip>
              <a:defRPr sz="1400" b="0"/>
            </a:lvl5pPr>
          </a:lstStyle>
          <a:p>
            <a:pPr lvl="0"/>
            <a:r>
              <a:rPr lang="cs-CZ" dirty="0"/>
              <a:t>Obrázek</a:t>
            </a:r>
          </a:p>
        </p:txBody>
      </p:sp>
      <p:sp>
        <p:nvSpPr>
          <p:cNvPr id="21" name="Zástupný symbol pro text 11">
            <a:extLst>
              <a:ext uri="{FF2B5EF4-FFF2-40B4-BE49-F238E27FC236}">
                <a16:creationId xmlns:a16="http://schemas.microsoft.com/office/drawing/2014/main" id="{5F6CD04E-41CC-4E7F-AA58-7B7092D8879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35656" y="1831998"/>
            <a:ext cx="3241430" cy="310128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494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42D097-9187-406B-BFB6-624A0E080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279"/>
            <a:ext cx="10515600" cy="64892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D83C43-4BE7-42AA-82BC-026DBD7696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SzPct val="70000"/>
              <a:buFontTx/>
              <a:buBlip>
                <a:blip r:embed="rId2"/>
              </a:buBlip>
              <a:defRPr/>
            </a:lvl1pPr>
            <a:lvl2pPr marL="685800" indent="-228600">
              <a:buSzPct val="70000"/>
              <a:buFontTx/>
              <a:buBlip>
                <a:blip r:embed="rId2"/>
              </a:buBlip>
              <a:defRPr/>
            </a:lvl2pPr>
            <a:lvl3pPr marL="1143000" indent="-228600">
              <a:buSzPct val="70000"/>
              <a:buFontTx/>
              <a:buBlip>
                <a:blip r:embed="rId2"/>
              </a:buBlip>
              <a:defRPr/>
            </a:lvl3pPr>
            <a:lvl4pPr marL="1600200" indent="-228600">
              <a:buSzPct val="70000"/>
              <a:buFontTx/>
              <a:buBlip>
                <a:blip r:embed="rId2"/>
              </a:buBlip>
              <a:defRPr/>
            </a:lvl4pPr>
            <a:lvl5pPr marL="2057400" indent="-228600">
              <a:buSzPct val="7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cs-CZ" dirty="0" err="1"/>
              <a:t>Obrazek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21E17D7-7FF3-44C2-96DD-0F82B25AF4E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SzPct val="70000"/>
              <a:buFontTx/>
              <a:buBlip>
                <a:blip r:embed="rId2"/>
              </a:buBlip>
              <a:defRPr/>
            </a:lvl1pPr>
            <a:lvl2pPr marL="685800" indent="-228600">
              <a:buSzPct val="70000"/>
              <a:buFontTx/>
              <a:buBlip>
                <a:blip r:embed="rId2"/>
              </a:buBlip>
              <a:defRPr/>
            </a:lvl2pPr>
            <a:lvl3pPr marL="1143000" indent="-228600">
              <a:buSzPct val="70000"/>
              <a:buFontTx/>
              <a:buBlip>
                <a:blip r:embed="rId2"/>
              </a:buBlip>
              <a:defRPr/>
            </a:lvl3pPr>
            <a:lvl4pPr marL="1600200" indent="-228600">
              <a:buSzPct val="70000"/>
              <a:buFontTx/>
              <a:buBlip>
                <a:blip r:embed="rId2"/>
              </a:buBlip>
              <a:defRPr/>
            </a:lvl4pPr>
            <a:lvl5pPr marL="2057400" indent="-228600">
              <a:buSzPct val="7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cs-CZ" dirty="0" err="1"/>
              <a:t>Obrazek</a:t>
            </a:r>
            <a:endParaRPr lang="cs-CZ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92A9AC70-D9B3-4DB5-B9B5-93AD39C7CDA0}"/>
              </a:ext>
            </a:extLst>
          </p:cNvPr>
          <p:cNvSpPr/>
          <p:nvPr userDrawn="1"/>
        </p:nvSpPr>
        <p:spPr>
          <a:xfrm>
            <a:off x="11158071" y="181591"/>
            <a:ext cx="752904" cy="7529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5BE24AF-458F-4AA8-8A9B-70D8F61FFF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434" y="334994"/>
            <a:ext cx="584820" cy="48353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38C0100-DCDF-454F-B1EE-61A1E989D9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71480" y="5629442"/>
            <a:ext cx="1300038" cy="1157078"/>
          </a:xfrm>
          <a:prstGeom prst="rect">
            <a:avLst/>
          </a:prstGeom>
        </p:spPr>
      </p:pic>
      <p:sp>
        <p:nvSpPr>
          <p:cNvPr id="11" name="Zástupný symbol pro text 14">
            <a:extLst>
              <a:ext uri="{FF2B5EF4-FFF2-40B4-BE49-F238E27FC236}">
                <a16:creationId xmlns:a16="http://schemas.microsoft.com/office/drawing/2014/main" id="{ADC5816A-1332-4AD1-96C4-5F6CD76C16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6306781"/>
            <a:ext cx="5181600" cy="3503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indent="0">
              <a:buNone/>
              <a:defRPr sz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914400" indent="0">
              <a:buNone/>
              <a:defRPr sz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371600" indent="0">
              <a:buNone/>
              <a:defRPr sz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1828800" indent="0">
              <a:buNone/>
              <a:defRPr sz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Popis obrázku: </a:t>
            </a:r>
            <a:r>
              <a:rPr lang="cs-CZ" dirty="0" err="1"/>
              <a:t>Cras</a:t>
            </a:r>
            <a:r>
              <a:rPr lang="cs-CZ" dirty="0"/>
              <a:t> </a:t>
            </a:r>
            <a:r>
              <a:rPr lang="cs-CZ" dirty="0" err="1"/>
              <a:t>pede</a:t>
            </a:r>
            <a:r>
              <a:rPr lang="cs-CZ" dirty="0"/>
              <a:t> libero, </a:t>
            </a:r>
            <a:r>
              <a:rPr lang="cs-CZ" dirty="0" err="1"/>
              <a:t>dapibus</a:t>
            </a:r>
            <a:r>
              <a:rPr lang="cs-CZ" dirty="0"/>
              <a:t> </a:t>
            </a:r>
            <a:r>
              <a:rPr lang="cs-CZ" dirty="0" err="1"/>
              <a:t>nec</a:t>
            </a:r>
            <a:r>
              <a:rPr lang="cs-CZ" dirty="0"/>
              <a:t>.</a:t>
            </a:r>
          </a:p>
        </p:txBody>
      </p:sp>
      <p:sp>
        <p:nvSpPr>
          <p:cNvPr id="12" name="Zástupný symbol pro text 14">
            <a:extLst>
              <a:ext uri="{FF2B5EF4-FFF2-40B4-BE49-F238E27FC236}">
                <a16:creationId xmlns:a16="http://schemas.microsoft.com/office/drawing/2014/main" id="{73A1AC06-CFA8-42C8-9AD7-9CBF53F234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6306781"/>
            <a:ext cx="5181600" cy="3503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indent="0">
              <a:buNone/>
              <a:defRPr sz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914400" indent="0">
              <a:buNone/>
              <a:defRPr sz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371600" indent="0">
              <a:buNone/>
              <a:defRPr sz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1828800" indent="0">
              <a:buNone/>
              <a:defRPr sz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Popis obrázku: </a:t>
            </a:r>
            <a:r>
              <a:rPr lang="cs-CZ" dirty="0" err="1"/>
              <a:t>Cras</a:t>
            </a:r>
            <a:r>
              <a:rPr lang="cs-CZ" dirty="0"/>
              <a:t> </a:t>
            </a:r>
            <a:r>
              <a:rPr lang="cs-CZ" dirty="0" err="1"/>
              <a:t>pede</a:t>
            </a:r>
            <a:r>
              <a:rPr lang="cs-CZ" dirty="0"/>
              <a:t> libero, </a:t>
            </a:r>
            <a:r>
              <a:rPr lang="cs-CZ" dirty="0" err="1"/>
              <a:t>dapibus</a:t>
            </a:r>
            <a:r>
              <a:rPr lang="cs-CZ" dirty="0"/>
              <a:t> </a:t>
            </a:r>
            <a:r>
              <a:rPr lang="cs-CZ" dirty="0" err="1"/>
              <a:t>nec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9806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7FFC3012-5ED7-434D-B552-C721FB22BD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123" y="0"/>
            <a:ext cx="5973806" cy="6858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288B4D0-80D1-4C9D-9C05-09600B9F25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11" y="5635758"/>
            <a:ext cx="5526941" cy="555596"/>
          </a:xfrm>
          <a:prstGeom prst="rect">
            <a:avLst/>
          </a:prstGeom>
        </p:spPr>
      </p:pic>
      <p:cxnSp>
        <p:nvCxnSpPr>
          <p:cNvPr id="11" name="Straight Connector 169">
            <a:extLst>
              <a:ext uri="{FF2B5EF4-FFF2-40B4-BE49-F238E27FC236}">
                <a16:creationId xmlns:a16="http://schemas.microsoft.com/office/drawing/2014/main" id="{62EEA473-3DDE-4E17-A885-73BD76BF5937}"/>
              </a:ext>
            </a:extLst>
          </p:cNvPr>
          <p:cNvCxnSpPr/>
          <p:nvPr userDrawn="1"/>
        </p:nvCxnSpPr>
        <p:spPr>
          <a:xfrm>
            <a:off x="1089091" y="3367811"/>
            <a:ext cx="986557" cy="0"/>
          </a:xfrm>
          <a:prstGeom prst="line">
            <a:avLst/>
          </a:prstGeom>
          <a:ln w="19050">
            <a:solidFill>
              <a:srgbClr val="5DB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text 3">
            <a:extLst>
              <a:ext uri="{FF2B5EF4-FFF2-40B4-BE49-F238E27FC236}">
                <a16:creationId xmlns:a16="http://schemas.microsoft.com/office/drawing/2014/main" id="{641EEA4A-8C54-4EE0-88D1-DA69BCA9A2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569" y="3694060"/>
            <a:ext cx="5995133" cy="34607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03D6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/>
              <a:t>Jméno a příjmení</a:t>
            </a:r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EAEEB18D-81AC-45B5-A8E2-76C4F72ABB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9325" y="2385646"/>
            <a:ext cx="7796090" cy="92612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003D66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indent="0">
              <a:buNone/>
              <a:defRPr b="1"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2pPr>
            <a:lvl3pPr marL="914400" indent="0">
              <a:buNone/>
              <a:defRPr b="1"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3pPr>
            <a:lvl4pPr marL="1371600" indent="0">
              <a:buNone/>
              <a:defRPr b="1"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4pPr>
            <a:lvl5pPr marL="1828800" indent="0">
              <a:buNone/>
              <a:defRPr b="1"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7" name="Zástupný symbol pro text 14">
            <a:extLst>
              <a:ext uri="{FF2B5EF4-FFF2-40B4-BE49-F238E27FC236}">
                <a16:creationId xmlns:a16="http://schemas.microsoft.com/office/drawing/2014/main" id="{50A52D41-1CCB-4437-B324-A3FF745481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9325" y="4180638"/>
            <a:ext cx="5943600" cy="119221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indent="0">
              <a:buNone/>
              <a:defRPr sz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914400" indent="0">
              <a:buNone/>
              <a:defRPr sz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371600" indent="0">
              <a:buNone/>
              <a:defRPr sz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1828800" indent="0">
              <a:buNone/>
              <a:defRPr sz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Další informace</a:t>
            </a:r>
          </a:p>
        </p:txBody>
      </p:sp>
    </p:spTree>
    <p:extLst>
      <p:ext uri="{BB962C8B-B14F-4D97-AF65-F5344CB8AC3E}">
        <p14:creationId xmlns:p14="http://schemas.microsoft.com/office/powerpoint/2010/main" val="163526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5435EFD-3B4C-446F-84D2-B4878AA88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ECB3F6C-338A-4F0A-A8B5-C22672AD3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976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2" r:id="rId5"/>
    <p:sldLayoutId id="214748366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D66"/>
          </a:solidFill>
          <a:latin typeface="Open Sans Condensed" pitchFamily="2" charset="0"/>
          <a:ea typeface="Open Sans Condensed" pitchFamily="2" charset="0"/>
          <a:cs typeface="Open Sans Condense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70000"/>
        <a:buFontTx/>
        <a:buBlip>
          <a:blip r:embed="rId8"/>
        </a:buBlip>
        <a:defRPr sz="2800" kern="1200">
          <a:solidFill>
            <a:srgbClr val="003D66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8"/>
        </a:buBlip>
        <a:defRPr sz="2400" kern="1200">
          <a:solidFill>
            <a:srgbClr val="003D66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8"/>
        </a:buBlip>
        <a:defRPr sz="2000" kern="1200">
          <a:solidFill>
            <a:srgbClr val="003D66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8"/>
        </a:buBlip>
        <a:defRPr sz="1800" kern="1200">
          <a:solidFill>
            <a:srgbClr val="003D66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8"/>
        </a:buBlip>
        <a:defRPr sz="1800" kern="1200">
          <a:solidFill>
            <a:srgbClr val="003D66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7147DED-2D2A-4B66-AF4D-06119D26D9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Strojní inženýrství biologických </a:t>
            </a:r>
          </a:p>
          <a:p>
            <a:r>
              <a:rPr lang="cs-CZ" dirty="0"/>
              <a:t>a </a:t>
            </a:r>
            <a:r>
              <a:rPr lang="cs-CZ" dirty="0" err="1"/>
              <a:t>bioinspirovaných</a:t>
            </a:r>
            <a:r>
              <a:rPr lang="cs-CZ" dirty="0"/>
              <a:t> systémů (</a:t>
            </a:r>
            <a:r>
              <a:rPr lang="cs-CZ" dirty="0" err="1"/>
              <a:t>MEBioSys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12530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93E77F7E-3B6D-4C2B-AEDB-82B4BA40805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002324" y="1899659"/>
            <a:ext cx="10155747" cy="1259177"/>
          </a:xfrm>
        </p:spPr>
        <p:txBody>
          <a:bodyPr>
            <a:noAutofit/>
          </a:bodyPr>
          <a:lstStyle/>
          <a:p>
            <a:r>
              <a:rPr lang="cs-CZ" sz="1600" dirty="0"/>
              <a:t>Naplnění postupů otevřené vědy</a:t>
            </a:r>
          </a:p>
          <a:p>
            <a:pPr lvl="1"/>
            <a:r>
              <a:rPr lang="cs-CZ" sz="1600" dirty="0"/>
              <a:t>v oblasti publikační</a:t>
            </a:r>
          </a:p>
          <a:p>
            <a:pPr lvl="1"/>
            <a:r>
              <a:rPr lang="cs-CZ" sz="1600" dirty="0"/>
              <a:t>zapojením dalších relevantních aktérů do otevřeného spoluvytváření výzkumných záměrů (průmyslová a aplikační sféra, veřejnost – Citizen Science).</a:t>
            </a:r>
          </a:p>
          <a:p>
            <a:r>
              <a:rPr lang="cs-CZ" sz="1600" dirty="0"/>
              <a:t>Pravidelná roční setkání řídícího výboru a vedoucích VZ a DVZ.</a:t>
            </a:r>
          </a:p>
          <a:p>
            <a:r>
              <a:rPr lang="cs-CZ" sz="1600" dirty="0"/>
              <a:t>Konference </a:t>
            </a:r>
            <a:r>
              <a:rPr lang="cs-CZ" sz="1600" dirty="0" err="1"/>
              <a:t>MEBioSys</a:t>
            </a:r>
            <a:r>
              <a:rPr lang="cs-CZ" sz="1600" dirty="0"/>
              <a:t> v roce 2025.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35CA643-C7E3-4488-80A3-ACDF00609B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| </a:t>
            </a:r>
            <a:r>
              <a:rPr lang="cs-CZ" dirty="0" err="1"/>
              <a:t>MEBioSys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12C2818-0FEB-47CD-944E-76023DDA49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Zásady realizace výzkumné agendy</a:t>
            </a:r>
          </a:p>
        </p:txBody>
      </p:sp>
      <p:cxnSp>
        <p:nvCxnSpPr>
          <p:cNvPr id="10" name="Straight Connector 169">
            <a:extLst>
              <a:ext uri="{FF2B5EF4-FFF2-40B4-BE49-F238E27FC236}">
                <a16:creationId xmlns:a16="http://schemas.microsoft.com/office/drawing/2014/main" id="{B5914AD7-9009-4840-903B-81E5E4C833C3}"/>
              </a:ext>
            </a:extLst>
          </p:cNvPr>
          <p:cNvCxnSpPr/>
          <p:nvPr/>
        </p:nvCxnSpPr>
        <p:spPr>
          <a:xfrm>
            <a:off x="1089091" y="1655533"/>
            <a:ext cx="986557" cy="0"/>
          </a:xfrm>
          <a:prstGeom prst="line">
            <a:avLst/>
          </a:prstGeom>
          <a:ln w="19050">
            <a:solidFill>
              <a:srgbClr val="5DB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20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93E77F7E-3B6D-4C2B-AEDB-82B4BA40805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002324" y="3105015"/>
            <a:ext cx="10155747" cy="955431"/>
          </a:xfrm>
        </p:spPr>
        <p:txBody>
          <a:bodyPr>
            <a:noAutofit/>
          </a:bodyPr>
          <a:lstStyle/>
          <a:p>
            <a:r>
              <a:rPr lang="cs-CZ" sz="1600" dirty="0"/>
              <a:t>interdisciplinarita,</a:t>
            </a:r>
          </a:p>
          <a:p>
            <a:r>
              <a:rPr lang="cs-CZ" sz="1600" dirty="0"/>
              <a:t>využití pokročilých klíčových (KET) technologií ve spojení s digitalizací,</a:t>
            </a:r>
          </a:p>
          <a:p>
            <a:r>
              <a:rPr lang="cs-CZ" sz="1600" dirty="0"/>
              <a:t>inspirace a napodobování principů známých z přírody (</a:t>
            </a:r>
            <a:r>
              <a:rPr lang="cs-CZ" sz="1600" dirty="0" err="1"/>
              <a:t>biomimetika</a:t>
            </a:r>
            <a:r>
              <a:rPr lang="cs-CZ" sz="1600" dirty="0"/>
              <a:t>).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35CA643-C7E3-4488-80A3-ACDF00609B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| </a:t>
            </a:r>
            <a:r>
              <a:rPr lang="cs-CZ" dirty="0" err="1"/>
              <a:t>MEBioSys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12C2818-0FEB-47CD-944E-76023DDA49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Cíl projektu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56B83829-72AD-4358-97FD-977E00728E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01713" y="1831997"/>
            <a:ext cx="10155136" cy="691661"/>
          </a:xfrm>
        </p:spPr>
        <p:txBody>
          <a:bodyPr/>
          <a:lstStyle/>
          <a:p>
            <a:r>
              <a:rPr lang="cs-CZ" dirty="0"/>
              <a:t>Dosažení pokroku ve výzkumu a vývoji nové generace technologických, výrobních </a:t>
            </a:r>
            <a:br>
              <a:rPr lang="cs-CZ" dirty="0"/>
            </a:br>
            <a:r>
              <a:rPr lang="cs-CZ" dirty="0"/>
              <a:t>a materiálových řešení pro náročné strojírenské aplikace s vysokou přidanou hodnotou.</a:t>
            </a:r>
          </a:p>
          <a:p>
            <a:endParaRPr lang="cs-CZ" dirty="0"/>
          </a:p>
        </p:txBody>
      </p:sp>
      <p:sp>
        <p:nvSpPr>
          <p:cNvPr id="8" name="Zástupný symbol pro text 5">
            <a:extLst>
              <a:ext uri="{FF2B5EF4-FFF2-40B4-BE49-F238E27FC236}">
                <a16:creationId xmlns:a16="http://schemas.microsoft.com/office/drawing/2014/main" id="{371299EE-D62B-4C51-ABF6-E8BCC24A104B}"/>
              </a:ext>
            </a:extLst>
          </p:cNvPr>
          <p:cNvSpPr txBox="1">
            <a:spLocks/>
          </p:cNvSpPr>
          <p:nvPr/>
        </p:nvSpPr>
        <p:spPr>
          <a:xfrm>
            <a:off x="1001102" y="2665401"/>
            <a:ext cx="10155136" cy="47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None/>
              <a:defRPr sz="2000" b="1" kern="1200">
                <a:solidFill>
                  <a:srgbClr val="003D66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2"/>
              </a:buBlip>
              <a:defRPr sz="240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2"/>
              </a:buBlip>
              <a:defRPr sz="200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2"/>
              </a:buBlip>
              <a:defRPr sz="180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2"/>
              </a:buBlip>
              <a:defRPr sz="180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Východiska výzkumné agendy: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48BA25B-0667-488D-954A-399626529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02" y="4222595"/>
            <a:ext cx="4677751" cy="17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169">
            <a:extLst>
              <a:ext uri="{FF2B5EF4-FFF2-40B4-BE49-F238E27FC236}">
                <a16:creationId xmlns:a16="http://schemas.microsoft.com/office/drawing/2014/main" id="{B5914AD7-9009-4840-903B-81E5E4C833C3}"/>
              </a:ext>
            </a:extLst>
          </p:cNvPr>
          <p:cNvCxnSpPr/>
          <p:nvPr/>
        </p:nvCxnSpPr>
        <p:spPr>
          <a:xfrm>
            <a:off x="1089091" y="1655533"/>
            <a:ext cx="986557" cy="0"/>
          </a:xfrm>
          <a:prstGeom prst="line">
            <a:avLst/>
          </a:prstGeom>
          <a:ln w="19050">
            <a:solidFill>
              <a:srgbClr val="5DB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999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CA44DA15-388B-469C-85B6-90C877CE980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002324" y="2221524"/>
            <a:ext cx="10155747" cy="1661707"/>
          </a:xfrm>
        </p:spPr>
        <p:txBody>
          <a:bodyPr>
            <a:normAutofit/>
          </a:bodyPr>
          <a:lstStyle/>
          <a:p>
            <a:r>
              <a:rPr lang="cs-CZ" dirty="0"/>
              <a:t>Vysoké učení technické v Brně (VUT)</a:t>
            </a:r>
          </a:p>
          <a:p>
            <a:r>
              <a:rPr lang="cs-CZ" dirty="0"/>
              <a:t>Ústav fyziky materiálů AV ČR, v. v. i.</a:t>
            </a:r>
          </a:p>
          <a:p>
            <a:r>
              <a:rPr lang="cs-CZ" dirty="0"/>
              <a:t>Vysoká škola chemicko-technologická v Praze</a:t>
            </a:r>
          </a:p>
          <a:p>
            <a:r>
              <a:rPr lang="cs-CZ" dirty="0"/>
              <a:t>Západočeská univerzita v Plzni (ZČU), Nové technologie – výzkumné centrum (NTC)</a:t>
            </a:r>
          </a:p>
          <a:p>
            <a:r>
              <a:rPr lang="cs-CZ" dirty="0"/>
              <a:t>České vysoké učení technické v Praze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313630F-C42D-4B48-A4B6-50E6E253E5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| </a:t>
            </a:r>
            <a:r>
              <a:rPr lang="cs-CZ" dirty="0" err="1"/>
              <a:t>MEBioSys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D62CC77-DDEC-4C6C-B88F-306E3A5F09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Projekt ve faktech a číslech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1518C9-7647-424A-B8BE-94D89A23A6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cs-CZ" dirty="0"/>
              <a:t>Zapojené instituce</a:t>
            </a:r>
          </a:p>
        </p:txBody>
      </p:sp>
      <p:sp>
        <p:nvSpPr>
          <p:cNvPr id="9" name="Zástupný symbol pro obsah 1">
            <a:extLst>
              <a:ext uri="{FF2B5EF4-FFF2-40B4-BE49-F238E27FC236}">
                <a16:creationId xmlns:a16="http://schemas.microsoft.com/office/drawing/2014/main" id="{103E09E4-A5CF-4063-8B98-BDAC22B775D8}"/>
              </a:ext>
            </a:extLst>
          </p:cNvPr>
          <p:cNvSpPr txBox="1">
            <a:spLocks/>
          </p:cNvSpPr>
          <p:nvPr/>
        </p:nvSpPr>
        <p:spPr>
          <a:xfrm>
            <a:off x="1002324" y="4415269"/>
            <a:ext cx="10155747" cy="1823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5000"/>
              <a:buFontTx/>
              <a:buBlip>
                <a:blip r:embed="rId2"/>
              </a:buBlip>
              <a:defRPr sz="1400" b="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defRPr sz="1400" b="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defRPr sz="1200" b="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defRPr sz="1400" b="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defRPr sz="1400" b="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13 týmů</a:t>
            </a:r>
          </a:p>
          <a:p>
            <a:r>
              <a:rPr lang="cs-CZ" dirty="0"/>
              <a:t>155 osob (50,67 FTE)</a:t>
            </a:r>
          </a:p>
          <a:p>
            <a:r>
              <a:rPr lang="cs-CZ" dirty="0"/>
              <a:t>26 excelentních pracovníků (16 % FTE)</a:t>
            </a:r>
          </a:p>
          <a:p>
            <a:r>
              <a:rPr lang="cs-CZ" dirty="0"/>
              <a:t>3 držitelé ERC grantů</a:t>
            </a:r>
          </a:p>
          <a:p>
            <a:r>
              <a:rPr lang="cs-CZ" dirty="0"/>
              <a:t>mladí výzkumní pracovníci (43 % FTE)</a:t>
            </a:r>
          </a:p>
        </p:txBody>
      </p:sp>
      <p:sp>
        <p:nvSpPr>
          <p:cNvPr id="10" name="Zástupný symbol pro text 5">
            <a:extLst>
              <a:ext uri="{FF2B5EF4-FFF2-40B4-BE49-F238E27FC236}">
                <a16:creationId xmlns:a16="http://schemas.microsoft.com/office/drawing/2014/main" id="{D51CE2BE-8181-4A4B-9DB7-8DB37D9938FA}"/>
              </a:ext>
            </a:extLst>
          </p:cNvPr>
          <p:cNvSpPr txBox="1">
            <a:spLocks/>
          </p:cNvSpPr>
          <p:nvPr/>
        </p:nvSpPr>
        <p:spPr>
          <a:xfrm>
            <a:off x="1001713" y="3962629"/>
            <a:ext cx="10155136" cy="310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None/>
              <a:defRPr sz="2000" b="1" kern="1200">
                <a:solidFill>
                  <a:srgbClr val="003D66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2"/>
              </a:buBlip>
              <a:defRPr sz="240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2"/>
              </a:buBlip>
              <a:defRPr sz="200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2"/>
              </a:buBlip>
              <a:defRPr sz="180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2"/>
              </a:buBlip>
              <a:defRPr sz="180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Odborný tým pracovníků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099D691-DFC6-4D42-88F7-8878C35A3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13"/>
          <a:stretch/>
        </p:blipFill>
        <p:spPr bwMode="auto">
          <a:xfrm>
            <a:off x="5826857" y="4487710"/>
            <a:ext cx="5112189" cy="142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69">
            <a:extLst>
              <a:ext uri="{FF2B5EF4-FFF2-40B4-BE49-F238E27FC236}">
                <a16:creationId xmlns:a16="http://schemas.microsoft.com/office/drawing/2014/main" id="{927788FD-D72B-42E7-ADD2-F1649EC1DC55}"/>
              </a:ext>
            </a:extLst>
          </p:cNvPr>
          <p:cNvCxnSpPr/>
          <p:nvPr/>
        </p:nvCxnSpPr>
        <p:spPr>
          <a:xfrm>
            <a:off x="1089091" y="1655533"/>
            <a:ext cx="986557" cy="0"/>
          </a:xfrm>
          <a:prstGeom prst="line">
            <a:avLst/>
          </a:prstGeom>
          <a:ln w="19050">
            <a:solidFill>
              <a:srgbClr val="5DB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458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CA44DA15-388B-469C-85B6-90C877CE980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002324" y="2221524"/>
            <a:ext cx="10155747" cy="755651"/>
          </a:xfrm>
        </p:spPr>
        <p:txBody>
          <a:bodyPr>
            <a:normAutofit/>
          </a:bodyPr>
          <a:lstStyle/>
          <a:p>
            <a:r>
              <a:rPr lang="cs-CZ" dirty="0"/>
              <a:t>260 recenzovaných publikací (z toho 170 v časopisech v prvním </a:t>
            </a:r>
            <a:r>
              <a:rPr lang="cs-CZ" dirty="0" err="1"/>
              <a:t>kvartilu</a:t>
            </a:r>
            <a:r>
              <a:rPr lang="cs-CZ" dirty="0"/>
              <a:t> nejvlivnějších časopisů v oboru)</a:t>
            </a:r>
          </a:p>
          <a:p>
            <a:r>
              <a:rPr lang="cs-CZ" dirty="0"/>
              <a:t>7 patentových přihlášek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313630F-C42D-4B48-A4B6-50E6E253E5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| </a:t>
            </a:r>
            <a:r>
              <a:rPr lang="cs-CZ" dirty="0" err="1"/>
              <a:t>MEBioSys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D62CC77-DDEC-4C6C-B88F-306E3A5F09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Projekt ve faktech a číslech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1518C9-7647-424A-B8BE-94D89A23A6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cs-CZ" dirty="0"/>
              <a:t>Plánované výsledky</a:t>
            </a:r>
          </a:p>
        </p:txBody>
      </p:sp>
      <p:sp>
        <p:nvSpPr>
          <p:cNvPr id="9" name="Zástupný symbol pro obsah 1">
            <a:extLst>
              <a:ext uri="{FF2B5EF4-FFF2-40B4-BE49-F238E27FC236}">
                <a16:creationId xmlns:a16="http://schemas.microsoft.com/office/drawing/2014/main" id="{103E09E4-A5CF-4063-8B98-BDAC22B775D8}"/>
              </a:ext>
            </a:extLst>
          </p:cNvPr>
          <p:cNvSpPr txBox="1">
            <a:spLocks/>
          </p:cNvSpPr>
          <p:nvPr/>
        </p:nvSpPr>
        <p:spPr>
          <a:xfrm>
            <a:off x="1002324" y="3463645"/>
            <a:ext cx="10155747" cy="1137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5000"/>
              <a:buFontTx/>
              <a:buBlip>
                <a:blip r:embed="rId2"/>
              </a:buBlip>
              <a:defRPr sz="1400" b="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defRPr sz="1400" b="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defRPr sz="1200" b="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defRPr sz="1400" b="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defRPr sz="1400" b="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24 spolupracujících zahraničních výzkumných institucí (např. </a:t>
            </a:r>
            <a:r>
              <a:rPr lang="cs-CZ" dirty="0" err="1"/>
              <a:t>Technische</a:t>
            </a:r>
            <a:r>
              <a:rPr lang="cs-CZ" dirty="0"/>
              <a:t> </a:t>
            </a:r>
            <a:r>
              <a:rPr lang="cs-CZ" dirty="0" err="1"/>
              <a:t>Universität</a:t>
            </a:r>
            <a:r>
              <a:rPr lang="cs-CZ" dirty="0"/>
              <a:t> </a:t>
            </a:r>
            <a:r>
              <a:rPr lang="cs-CZ" dirty="0" err="1"/>
              <a:t>München</a:t>
            </a:r>
            <a:r>
              <a:rPr lang="cs-CZ" dirty="0"/>
              <a:t>, Paul </a:t>
            </a:r>
            <a:r>
              <a:rPr lang="cs-CZ" dirty="0" err="1"/>
              <a:t>Scherrer</a:t>
            </a:r>
            <a:r>
              <a:rPr lang="cs-CZ" dirty="0"/>
              <a:t> Institute, </a:t>
            </a:r>
            <a:r>
              <a:rPr lang="cs-CZ" dirty="0" err="1"/>
              <a:t>Fraunhofer</a:t>
            </a:r>
            <a:r>
              <a:rPr lang="cs-CZ" dirty="0"/>
              <a:t> IWS, </a:t>
            </a:r>
            <a:r>
              <a:rPr lang="cs-CZ" dirty="0" err="1"/>
              <a:t>The</a:t>
            </a:r>
            <a:r>
              <a:rPr lang="cs-CZ" dirty="0"/>
              <a:t> Ohio </a:t>
            </a:r>
            <a:r>
              <a:rPr lang="cs-CZ" dirty="0" err="1"/>
              <a:t>State</a:t>
            </a:r>
            <a:r>
              <a:rPr lang="cs-CZ" dirty="0"/>
              <a:t> University)</a:t>
            </a:r>
          </a:p>
          <a:p>
            <a:r>
              <a:rPr lang="cs-CZ" dirty="0"/>
              <a:t>9 zahraničních vědců</a:t>
            </a:r>
          </a:p>
          <a:p>
            <a:r>
              <a:rPr lang="cs-CZ" dirty="0"/>
              <a:t>mezinárodní vědecká rada</a:t>
            </a:r>
          </a:p>
        </p:txBody>
      </p:sp>
      <p:sp>
        <p:nvSpPr>
          <p:cNvPr id="10" name="Zástupný symbol pro text 5">
            <a:extLst>
              <a:ext uri="{FF2B5EF4-FFF2-40B4-BE49-F238E27FC236}">
                <a16:creationId xmlns:a16="http://schemas.microsoft.com/office/drawing/2014/main" id="{D51CE2BE-8181-4A4B-9DB7-8DB37D9938FA}"/>
              </a:ext>
            </a:extLst>
          </p:cNvPr>
          <p:cNvSpPr txBox="1">
            <a:spLocks/>
          </p:cNvSpPr>
          <p:nvPr/>
        </p:nvSpPr>
        <p:spPr>
          <a:xfrm>
            <a:off x="1001713" y="3011005"/>
            <a:ext cx="10155136" cy="310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None/>
              <a:defRPr sz="2000" b="1" kern="1200">
                <a:solidFill>
                  <a:srgbClr val="003D66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2"/>
              </a:buBlip>
              <a:defRPr sz="240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2"/>
              </a:buBlip>
              <a:defRPr sz="200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2"/>
              </a:buBlip>
              <a:defRPr sz="180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2"/>
              </a:buBlip>
              <a:defRPr sz="180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Mezinárodní spolupráce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099D691-DFC6-4D42-88F7-8878C35A3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13"/>
          <a:stretch/>
        </p:blipFill>
        <p:spPr bwMode="auto">
          <a:xfrm>
            <a:off x="5826857" y="4487710"/>
            <a:ext cx="5112189" cy="142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69">
            <a:extLst>
              <a:ext uri="{FF2B5EF4-FFF2-40B4-BE49-F238E27FC236}">
                <a16:creationId xmlns:a16="http://schemas.microsoft.com/office/drawing/2014/main" id="{927788FD-D72B-42E7-ADD2-F1649EC1DC55}"/>
              </a:ext>
            </a:extLst>
          </p:cNvPr>
          <p:cNvCxnSpPr/>
          <p:nvPr/>
        </p:nvCxnSpPr>
        <p:spPr>
          <a:xfrm>
            <a:off x="1089091" y="1655533"/>
            <a:ext cx="986557" cy="0"/>
          </a:xfrm>
          <a:prstGeom prst="line">
            <a:avLst/>
          </a:prstGeom>
          <a:ln w="19050">
            <a:solidFill>
              <a:srgbClr val="5DB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symbol pro text 5">
            <a:extLst>
              <a:ext uri="{FF2B5EF4-FFF2-40B4-BE49-F238E27FC236}">
                <a16:creationId xmlns:a16="http://schemas.microsoft.com/office/drawing/2014/main" id="{0ACE1081-65A0-48F5-8213-2E4F54F83C45}"/>
              </a:ext>
            </a:extLst>
          </p:cNvPr>
          <p:cNvSpPr txBox="1">
            <a:spLocks/>
          </p:cNvSpPr>
          <p:nvPr/>
        </p:nvSpPr>
        <p:spPr>
          <a:xfrm>
            <a:off x="1000491" y="4722697"/>
            <a:ext cx="10155136" cy="310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None/>
              <a:defRPr sz="2000" b="1" kern="1200">
                <a:solidFill>
                  <a:srgbClr val="003D66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2"/>
              </a:buBlip>
              <a:defRPr sz="240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2"/>
              </a:buBlip>
              <a:defRPr sz="200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2"/>
              </a:buBlip>
              <a:defRPr sz="180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2"/>
              </a:buBlip>
              <a:defRPr sz="180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Celkové způsobilé výdaje 499 811,21 tis. Kč</a:t>
            </a:r>
          </a:p>
        </p:txBody>
      </p:sp>
      <p:sp>
        <p:nvSpPr>
          <p:cNvPr id="15" name="Zástupný symbol pro text 5">
            <a:extLst>
              <a:ext uri="{FF2B5EF4-FFF2-40B4-BE49-F238E27FC236}">
                <a16:creationId xmlns:a16="http://schemas.microsoft.com/office/drawing/2014/main" id="{3CF34913-55F8-477E-AD56-4B6913608687}"/>
              </a:ext>
            </a:extLst>
          </p:cNvPr>
          <p:cNvSpPr txBox="1">
            <a:spLocks/>
          </p:cNvSpPr>
          <p:nvPr/>
        </p:nvSpPr>
        <p:spPr>
          <a:xfrm>
            <a:off x="1000491" y="5163066"/>
            <a:ext cx="10155136" cy="310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None/>
              <a:defRPr sz="2000" b="1" kern="1200">
                <a:solidFill>
                  <a:srgbClr val="003D66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2"/>
              </a:buBlip>
              <a:defRPr sz="240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2"/>
              </a:buBlip>
              <a:defRPr sz="200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2"/>
              </a:buBlip>
              <a:defRPr sz="180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2"/>
              </a:buBlip>
              <a:defRPr sz="180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Doba realizace 58 měsíců</a:t>
            </a:r>
          </a:p>
        </p:txBody>
      </p:sp>
    </p:spTree>
    <p:extLst>
      <p:ext uri="{BB962C8B-B14F-4D97-AF65-F5344CB8AC3E}">
        <p14:creationId xmlns:p14="http://schemas.microsoft.com/office/powerpoint/2010/main" val="466103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CA44DA15-388B-469C-85B6-90C877CE980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002324" y="2221525"/>
            <a:ext cx="10155747" cy="1207476"/>
          </a:xfrm>
        </p:spPr>
        <p:txBody>
          <a:bodyPr/>
          <a:lstStyle/>
          <a:p>
            <a:r>
              <a:rPr lang="cs-CZ" sz="1600" b="1" dirty="0"/>
              <a:t>Bio-inspirované materiály, povrchy a </a:t>
            </a:r>
            <a:r>
              <a:rPr lang="cs-CZ" sz="1600" b="1" dirty="0" err="1"/>
              <a:t>mechatronické</a:t>
            </a:r>
            <a:r>
              <a:rPr lang="cs-CZ" sz="1600" b="1" dirty="0"/>
              <a:t> systémy pro průmyslové nízko či bez emisní strojírenské aplikace</a:t>
            </a:r>
          </a:p>
          <a:p>
            <a:pPr marL="288000" indent="0">
              <a:buNone/>
            </a:pPr>
            <a:r>
              <a:rPr lang="cs-CZ" sz="1600" dirty="0"/>
              <a:t>Cílem je vyvinout bionické chytré </a:t>
            </a:r>
            <a:r>
              <a:rPr lang="cs-CZ" sz="1600" dirty="0" err="1"/>
              <a:t>metamateriálové</a:t>
            </a:r>
            <a:r>
              <a:rPr lang="cs-CZ" sz="1600" dirty="0"/>
              <a:t> struktury, které budou schopny reagovat na vnější podněty a přizpůsobí se tvarově či úpravou mechanických vlastností.</a:t>
            </a:r>
          </a:p>
          <a:p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313630F-C42D-4B48-A4B6-50E6E253E5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| </a:t>
            </a:r>
            <a:r>
              <a:rPr lang="cs-CZ" dirty="0" err="1"/>
              <a:t>MEBioSys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D62CC77-DDEC-4C6C-B88F-306E3A5F09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Výzkumná agenda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1518C9-7647-424A-B8BE-94D89A23A6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cs-CZ" dirty="0"/>
              <a:t>Projekt sestává ze dvou výzkumných záměrů:</a:t>
            </a:r>
          </a:p>
          <a:p>
            <a:endParaRPr lang="cs-CZ" dirty="0"/>
          </a:p>
        </p:txBody>
      </p:sp>
      <p:sp>
        <p:nvSpPr>
          <p:cNvPr id="8" name="Zástupný symbol pro obsah 1">
            <a:extLst>
              <a:ext uri="{FF2B5EF4-FFF2-40B4-BE49-F238E27FC236}">
                <a16:creationId xmlns:a16="http://schemas.microsoft.com/office/drawing/2014/main" id="{0487E59F-755B-44A7-AE6E-1934ED9737C7}"/>
              </a:ext>
            </a:extLst>
          </p:cNvPr>
          <p:cNvSpPr txBox="1">
            <a:spLocks/>
          </p:cNvSpPr>
          <p:nvPr/>
        </p:nvSpPr>
        <p:spPr>
          <a:xfrm>
            <a:off x="1001407" y="3446587"/>
            <a:ext cx="10155747" cy="1207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5000"/>
              <a:buFontTx/>
              <a:buBlip>
                <a:blip r:embed="rId2"/>
              </a:buBlip>
              <a:defRPr sz="1400" b="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defRPr sz="1400" b="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defRPr sz="1200" b="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defRPr sz="1400" b="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defRPr sz="1400" b="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/>
              <a:t>Nové materiály, </a:t>
            </a:r>
            <a:r>
              <a:rPr lang="cs-CZ" sz="1600" b="1" dirty="0" err="1"/>
              <a:t>funkcionalizace</a:t>
            </a:r>
            <a:r>
              <a:rPr lang="cs-CZ" sz="1600" b="1" dirty="0"/>
              <a:t> povrchů a </a:t>
            </a:r>
            <a:r>
              <a:rPr lang="cs-CZ" sz="1600" b="1" dirty="0" err="1"/>
              <a:t>mechatronické</a:t>
            </a:r>
            <a:r>
              <a:rPr lang="cs-CZ" sz="1600" b="1" dirty="0"/>
              <a:t> systémy pro biomedicínské aplikace</a:t>
            </a:r>
          </a:p>
          <a:p>
            <a:pPr marL="288000" indent="0">
              <a:buNone/>
            </a:pPr>
            <a:r>
              <a:rPr lang="cs-CZ" sz="1600" dirty="0"/>
              <a:t>Cílem je vyvinout revoluční implantáty </a:t>
            </a:r>
            <a:r>
              <a:rPr lang="cs-CZ" sz="1600" dirty="0" err="1"/>
              <a:t>biomimeticky</a:t>
            </a:r>
            <a:r>
              <a:rPr lang="cs-CZ" sz="1600" dirty="0"/>
              <a:t> </a:t>
            </a:r>
            <a:r>
              <a:rPr lang="cs-CZ" sz="1600" dirty="0" err="1"/>
              <a:t>simulujícící</a:t>
            </a:r>
            <a:r>
              <a:rPr lang="cs-CZ" sz="1600" dirty="0"/>
              <a:t> strukturu kostní tkáně a podporujících </a:t>
            </a:r>
            <a:r>
              <a:rPr lang="cs-CZ" sz="1600" dirty="0" err="1"/>
              <a:t>osseointegraci</a:t>
            </a:r>
            <a:r>
              <a:rPr lang="cs-CZ" sz="1600" dirty="0"/>
              <a:t>, antibakteriální účinky nebo transport tělních tekutin.</a:t>
            </a:r>
          </a:p>
        </p:txBody>
      </p:sp>
      <p:sp>
        <p:nvSpPr>
          <p:cNvPr id="9" name="Zástupný symbol pro obsah 1">
            <a:extLst>
              <a:ext uri="{FF2B5EF4-FFF2-40B4-BE49-F238E27FC236}">
                <a16:creationId xmlns:a16="http://schemas.microsoft.com/office/drawing/2014/main" id="{103E09E4-A5CF-4063-8B98-BDAC22B775D8}"/>
              </a:ext>
            </a:extLst>
          </p:cNvPr>
          <p:cNvSpPr txBox="1">
            <a:spLocks/>
          </p:cNvSpPr>
          <p:nvPr/>
        </p:nvSpPr>
        <p:spPr>
          <a:xfrm>
            <a:off x="1002324" y="4951640"/>
            <a:ext cx="10155747" cy="1207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5000"/>
              <a:buFontTx/>
              <a:buBlip>
                <a:blip r:embed="rId2"/>
              </a:buBlip>
              <a:defRPr sz="1400" b="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defRPr sz="1400" b="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defRPr sz="1200" b="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defRPr sz="1400" b="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defRPr sz="1400" b="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Materiály</a:t>
            </a:r>
          </a:p>
          <a:p>
            <a:r>
              <a:rPr lang="cs-CZ" sz="1600" dirty="0"/>
              <a:t>Povrchy</a:t>
            </a:r>
          </a:p>
          <a:p>
            <a:r>
              <a:rPr lang="cs-CZ" sz="1600" dirty="0"/>
              <a:t>Systémy</a:t>
            </a:r>
          </a:p>
        </p:txBody>
      </p:sp>
      <p:sp>
        <p:nvSpPr>
          <p:cNvPr id="10" name="Zástupný symbol pro text 5">
            <a:extLst>
              <a:ext uri="{FF2B5EF4-FFF2-40B4-BE49-F238E27FC236}">
                <a16:creationId xmlns:a16="http://schemas.microsoft.com/office/drawing/2014/main" id="{D51CE2BE-8181-4A4B-9DB7-8DB37D9938FA}"/>
              </a:ext>
            </a:extLst>
          </p:cNvPr>
          <p:cNvSpPr txBox="1">
            <a:spLocks/>
          </p:cNvSpPr>
          <p:nvPr/>
        </p:nvSpPr>
        <p:spPr>
          <a:xfrm>
            <a:off x="1001713" y="4498999"/>
            <a:ext cx="10155136" cy="310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None/>
              <a:defRPr sz="2000" b="1" kern="1200">
                <a:solidFill>
                  <a:srgbClr val="003D66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2"/>
              </a:buBlip>
              <a:defRPr sz="240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2"/>
              </a:buBlip>
              <a:defRPr sz="200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2"/>
              </a:buBlip>
              <a:defRPr sz="180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2"/>
              </a:buBlip>
              <a:defRPr sz="180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Každý ze záměrů je členěn na tři oblasti:</a:t>
            </a:r>
          </a:p>
        </p:txBody>
      </p:sp>
      <p:cxnSp>
        <p:nvCxnSpPr>
          <p:cNvPr id="11" name="Straight Connector 169">
            <a:extLst>
              <a:ext uri="{FF2B5EF4-FFF2-40B4-BE49-F238E27FC236}">
                <a16:creationId xmlns:a16="http://schemas.microsoft.com/office/drawing/2014/main" id="{16141669-85B2-4403-AC83-74536795D44C}"/>
              </a:ext>
            </a:extLst>
          </p:cNvPr>
          <p:cNvCxnSpPr/>
          <p:nvPr/>
        </p:nvCxnSpPr>
        <p:spPr>
          <a:xfrm>
            <a:off x="1089091" y="1655533"/>
            <a:ext cx="986557" cy="0"/>
          </a:xfrm>
          <a:prstGeom prst="line">
            <a:avLst/>
          </a:prstGeom>
          <a:ln w="19050">
            <a:solidFill>
              <a:srgbClr val="5DB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913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6E95857-DE97-460C-A816-2EB808EB2399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7539619A-DAD7-4810-9E7F-E2EA859C22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3586F90B-6E52-4C6A-9BED-CD2A39D106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44BBC5A1-4D4E-4ED8-B5C2-0C473537F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17" y="25844"/>
            <a:ext cx="11169366" cy="6832156"/>
          </a:xfrm>
          <a:prstGeom prst="rect">
            <a:avLst/>
          </a:prstGeom>
        </p:spPr>
      </p:pic>
      <p:sp>
        <p:nvSpPr>
          <p:cNvPr id="15" name="Ovál 14">
            <a:extLst>
              <a:ext uri="{FF2B5EF4-FFF2-40B4-BE49-F238E27FC236}">
                <a16:creationId xmlns:a16="http://schemas.microsoft.com/office/drawing/2014/main" id="{F072984D-9783-4AF7-8B6E-2622F6C48379}"/>
              </a:ext>
            </a:extLst>
          </p:cNvPr>
          <p:cNvSpPr/>
          <p:nvPr/>
        </p:nvSpPr>
        <p:spPr>
          <a:xfrm>
            <a:off x="11158071" y="181591"/>
            <a:ext cx="752904" cy="7529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319357F3-8F04-4231-A870-E5BCFD58C0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434" y="334994"/>
            <a:ext cx="584820" cy="483536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9018A3A3-8295-4421-B919-E24CDD23D3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71480" y="5629442"/>
            <a:ext cx="1300038" cy="115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25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ál 14">
            <a:extLst>
              <a:ext uri="{FF2B5EF4-FFF2-40B4-BE49-F238E27FC236}">
                <a16:creationId xmlns:a16="http://schemas.microsoft.com/office/drawing/2014/main" id="{F072984D-9783-4AF7-8B6E-2622F6C48379}"/>
              </a:ext>
            </a:extLst>
          </p:cNvPr>
          <p:cNvSpPr/>
          <p:nvPr/>
        </p:nvSpPr>
        <p:spPr>
          <a:xfrm>
            <a:off x="11158071" y="181591"/>
            <a:ext cx="752904" cy="7529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319357F3-8F04-4231-A870-E5BCFD58C0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434" y="334994"/>
            <a:ext cx="584820" cy="483536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9018A3A3-8295-4421-B919-E24CDD23D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71480" y="5629442"/>
            <a:ext cx="1300038" cy="1157078"/>
          </a:xfrm>
          <a:prstGeom prst="rect">
            <a:avLst/>
          </a:prstGeom>
        </p:spPr>
      </p:pic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FE1B34F0-5FA1-54A1-D18B-218DEECAF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407047"/>
              </p:ext>
            </p:extLst>
          </p:nvPr>
        </p:nvGraphicFramePr>
        <p:xfrm>
          <a:off x="1053056" y="1444367"/>
          <a:ext cx="10688671" cy="5221830"/>
        </p:xfrm>
        <a:graphic>
          <a:graphicData uri="http://schemas.openxmlformats.org/drawingml/2006/table">
            <a:tbl>
              <a:tblPr/>
              <a:tblGrid>
                <a:gridCol w="850086">
                  <a:extLst>
                    <a:ext uri="{9D8B030D-6E8A-4147-A177-3AD203B41FA5}">
                      <a16:colId xmlns:a16="http://schemas.microsoft.com/office/drawing/2014/main" val="996492120"/>
                    </a:ext>
                  </a:extLst>
                </a:gridCol>
                <a:gridCol w="5183841">
                  <a:extLst>
                    <a:ext uri="{9D8B030D-6E8A-4147-A177-3AD203B41FA5}">
                      <a16:colId xmlns:a16="http://schemas.microsoft.com/office/drawing/2014/main" val="3789225324"/>
                    </a:ext>
                  </a:extLst>
                </a:gridCol>
                <a:gridCol w="2672169">
                  <a:extLst>
                    <a:ext uri="{9D8B030D-6E8A-4147-A177-3AD203B41FA5}">
                      <a16:colId xmlns:a16="http://schemas.microsoft.com/office/drawing/2014/main" val="3111983212"/>
                    </a:ext>
                  </a:extLst>
                </a:gridCol>
                <a:gridCol w="1982575">
                  <a:extLst>
                    <a:ext uri="{9D8B030D-6E8A-4147-A177-3AD203B41FA5}">
                      <a16:colId xmlns:a16="http://schemas.microsoft.com/office/drawing/2014/main" val="2949240555"/>
                    </a:ext>
                  </a:extLst>
                </a:gridCol>
              </a:tblGrid>
              <a:tr h="245661">
                <a:tc gridSpan="2">
                  <a:txBody>
                    <a:bodyPr/>
                    <a:lstStyle/>
                    <a:p>
                      <a:pPr algn="l" fontAlgn="b"/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614341"/>
                  </a:ext>
                </a:extLst>
              </a:tr>
              <a:tr h="163429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369613"/>
                  </a:ext>
                </a:extLst>
              </a:tr>
              <a:tr h="1634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Výzkumný záměr A: Bioinspirované mechatronické systémy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683142"/>
                  </a:ext>
                </a:extLst>
              </a:tr>
              <a:tr h="163429"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– vedoucí dr. Milan Heczko, ÚFM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57295"/>
                  </a:ext>
                </a:extLst>
              </a:tr>
              <a:tr h="163429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DVZ A.1.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 materiálů na základě teoretických přístupů a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bioinspirace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prof. Dr. Ján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Minár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NTC ZČU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491068"/>
                  </a:ext>
                </a:extLst>
              </a:tr>
              <a:tr h="19302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 A.1.1.</a:t>
                      </a:r>
                    </a:p>
                  </a:txBody>
                  <a:tcPr marL="8391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Teorií vedený vývoj nových slitin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prof. Dr. Ján 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Minár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NTC ZČU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NTC, ÚFM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0008354"/>
                  </a:ext>
                </a:extLst>
              </a:tr>
              <a:tr h="19302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 A.1.2.</a:t>
                      </a:r>
                    </a:p>
                  </a:txBody>
                  <a:tcPr marL="8391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 inspirované aditivně vyráběné kovové materiály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prof. Ing. Pavel Hutař, Ph.D., ÚFM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ÚFM; FSI VUT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871959"/>
                  </a:ext>
                </a:extLst>
              </a:tr>
              <a:tr h="19302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 A.1.3.</a:t>
                      </a:r>
                    </a:p>
                  </a:txBody>
                  <a:tcPr marL="8391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Příprava funkčních (multi)materiálů na bázi keramik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Ing. Zdeněk Chlup, Ph.D., ÚFM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ÚFM; VUT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083644"/>
                  </a:ext>
                </a:extLst>
              </a:tr>
              <a:tr h="163429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862526"/>
                  </a:ext>
                </a:extLst>
              </a:tr>
              <a:tr h="163429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DVZ A.2.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Superlubricita strojních prvků inspirovaná biosystémy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prof. Ing. Ivan Křupka, Ph.D., FSI VUT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671348"/>
                  </a:ext>
                </a:extLst>
              </a:tr>
              <a:tr h="19302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 A.2.1.</a:t>
                      </a:r>
                    </a:p>
                  </a:txBody>
                  <a:tcPr marL="8391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Mechanismy superlubricity v biosystémech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prof. Ing. Martin Vrbka, Ph.D., FSI VUT</a:t>
                      </a:r>
                      <a:endParaRPr lang="nn-N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FSI VUT, CEITEC VUT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90224"/>
                  </a:ext>
                </a:extLst>
              </a:tr>
              <a:tr h="19302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 A.2.2.</a:t>
                      </a:r>
                    </a:p>
                  </a:txBody>
                  <a:tcPr marL="8391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Bio-inspirované systémy mazání s potenciálem použití v průmyslu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prof. Ing. Ivan Křupka, Ph.D., FSI VUT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FSI VUT, CEITEC VUT, ÚFM, ZČU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860496"/>
                  </a:ext>
                </a:extLst>
              </a:tr>
              <a:tr h="163429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577030"/>
                  </a:ext>
                </a:extLst>
              </a:tr>
              <a:tr h="19302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DVZ A.3.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Chytré materiálové struktury a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bioinspirované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metamateriálové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systémy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prof. Ing. Pavel Hutař, Ph.D., ÚFM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605822"/>
                  </a:ext>
                </a:extLst>
              </a:tr>
              <a:tr h="19302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 A.3.1.</a:t>
                      </a:r>
                    </a:p>
                  </a:txBody>
                  <a:tcPr marL="8391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Optimalizace tisku komplexních geometrických materiálových struktur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doc. Ing. Daniel Koutný, Ph.D., FSI VUT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FSI VUT, ÚFM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918186"/>
                  </a:ext>
                </a:extLst>
              </a:tr>
              <a:tr h="19302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 A.3.2.</a:t>
                      </a:r>
                    </a:p>
                  </a:txBody>
                  <a:tcPr marL="8391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Výzkum metamateriálových struktur založených na multidisciplinárním modelu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doc. Ing. Zdeněk Hadaš, Ph.D., FSI VUT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FSI VUT, ÚFM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4707349"/>
                  </a:ext>
                </a:extLst>
              </a:tr>
              <a:tr h="163429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4656592"/>
                  </a:ext>
                </a:extLst>
              </a:tr>
              <a:tr h="163429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Výzkumný záměr B: Mechatronické systémy pro biomedicinské inženýrství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781798"/>
                  </a:ext>
                </a:extLst>
              </a:tr>
              <a:tr h="163429"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– vedoucí prof. Dalibor Vojtěch, VŠCHT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823301"/>
                  </a:ext>
                </a:extLst>
              </a:tr>
              <a:tr h="163429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DVZ B.1.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Hybridní a kompozitní materiály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prof. Dr. Ing. Dalibor Vojtěch, VŠCHT 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123705"/>
                  </a:ext>
                </a:extLst>
              </a:tr>
              <a:tr h="163429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 B.1.1.</a:t>
                      </a:r>
                    </a:p>
                  </a:txBody>
                  <a:tcPr marL="8391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Kovové kompozitní materiály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Ing. Jiří Kubásek, Ph.D., VŠCHT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VŠCHT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830232"/>
                  </a:ext>
                </a:extLst>
              </a:tr>
              <a:tr h="163429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 B.1.2.</a:t>
                      </a:r>
                    </a:p>
                  </a:txBody>
                  <a:tcPr marL="8391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Hybridní a kompozitní biomateriály polymer-kov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prof. Ing. Petr Slepička, Ph.D., VŠCHT 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VŠCHT, ÚFM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7230511"/>
                  </a:ext>
                </a:extLst>
              </a:tr>
              <a:tr h="163429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 B.1.3.</a:t>
                      </a:r>
                    </a:p>
                  </a:txBody>
                  <a:tcPr marL="8391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Depotní biomateriály pro lokální uvolňování léčiv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prof. Dr. Ing. Dalibor Vojtěch, VŠCHT 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VŠCHT, ZČU-NTC, VUT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230357"/>
                  </a:ext>
                </a:extLst>
              </a:tr>
              <a:tr h="163429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453083"/>
                  </a:ext>
                </a:extLst>
              </a:tr>
              <a:tr h="163429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DVZ B.2.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Modifikace a nanostrukturování povrchů biomateriálů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ing. Tomáš Kovářík, Ph.D., ZČU-NTC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497074"/>
                  </a:ext>
                </a:extLst>
              </a:tr>
              <a:tr h="163429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 B.2.1.</a:t>
                      </a:r>
                    </a:p>
                  </a:txBody>
                  <a:tcPr marL="8391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Laserově-indukované mikro-/nanotexturování a termodiagnostika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doc. Ing. Jiří Martan, Ph.D., ZČU-NTC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ZČU-NTC, VŠCHT, VUT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311198"/>
                  </a:ext>
                </a:extLst>
              </a:tr>
              <a:tr h="163429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 B.2.2.</a:t>
                      </a:r>
                    </a:p>
                  </a:txBody>
                  <a:tcPr marL="8391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Bioaktivní funkcionalizace a charakterizace povrchů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doc. Ing. Tomáš Křenek, Ph.D., NTC ZČU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NTC-ZČU, VUT, VŠCHT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774394"/>
                  </a:ext>
                </a:extLst>
              </a:tr>
              <a:tr h="163429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174803"/>
                  </a:ext>
                </a:extLst>
              </a:tr>
              <a:tr h="163429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DVZ B.3.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Mechatronické systémy pro biomedicínské inženýrství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doc. Ing. Zdeněk Hadaš, Ph.D.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134929"/>
                  </a:ext>
                </a:extLst>
              </a:tr>
              <a:tr h="163429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 B.3.1.</a:t>
                      </a:r>
                    </a:p>
                  </a:txBody>
                  <a:tcPr marL="8391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Mechatronické systémy pro biomedicínské inženýrství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doc. Ing. Zdeněk 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Hadaš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Ph.D., FSI VUT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FSI VUT, ČVUT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898195"/>
                  </a:ext>
                </a:extLst>
              </a:tr>
            </a:tbl>
          </a:graphicData>
        </a:graphic>
      </p:graphicFrame>
      <p:sp>
        <p:nvSpPr>
          <p:cNvPr id="5" name="Zástupný symbol pro text 2">
            <a:extLst>
              <a:ext uri="{FF2B5EF4-FFF2-40B4-BE49-F238E27FC236}">
                <a16:creationId xmlns:a16="http://schemas.microsoft.com/office/drawing/2014/main" id="{9870F25D-E603-9485-7F98-4EE23DE0D32E}"/>
              </a:ext>
            </a:extLst>
          </p:cNvPr>
          <p:cNvSpPr txBox="1">
            <a:spLocks/>
          </p:cNvSpPr>
          <p:nvPr/>
        </p:nvSpPr>
        <p:spPr>
          <a:xfrm>
            <a:off x="1001102" y="558043"/>
            <a:ext cx="10156457" cy="346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0000"/>
              <a:buFontTx/>
              <a:buNone/>
              <a:defRPr sz="1600" kern="1200">
                <a:solidFill>
                  <a:srgbClr val="5DB554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None/>
              <a:defRPr sz="240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None/>
              <a:defRPr sz="200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None/>
              <a:defRPr sz="180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None/>
              <a:defRPr sz="180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| MEBioSys</a:t>
            </a:r>
            <a:endParaRPr lang="cs-CZ" dirty="0"/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9D9EFBB5-F5A6-0C43-96E1-72DA3FA18FBF}"/>
              </a:ext>
            </a:extLst>
          </p:cNvPr>
          <p:cNvSpPr txBox="1">
            <a:spLocks/>
          </p:cNvSpPr>
          <p:nvPr/>
        </p:nvSpPr>
        <p:spPr>
          <a:xfrm>
            <a:off x="1001713" y="996950"/>
            <a:ext cx="10155747" cy="755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None/>
              <a:defRPr sz="3200" b="1" kern="1200">
                <a:solidFill>
                  <a:srgbClr val="003D66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4"/>
              </a:buBlip>
              <a:defRPr sz="240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4"/>
              </a:buBlip>
              <a:defRPr sz="200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4"/>
              </a:buBlip>
              <a:defRPr sz="180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4"/>
              </a:buBlip>
              <a:defRPr sz="180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Výzkumné záměry a pracovní balíčky</a:t>
            </a:r>
          </a:p>
        </p:txBody>
      </p:sp>
      <p:cxnSp>
        <p:nvCxnSpPr>
          <p:cNvPr id="2" name="Straight Connector 169">
            <a:extLst>
              <a:ext uri="{FF2B5EF4-FFF2-40B4-BE49-F238E27FC236}">
                <a16:creationId xmlns:a16="http://schemas.microsoft.com/office/drawing/2014/main" id="{4076D357-1F12-0535-F7F4-5BEB12EEBFC1}"/>
              </a:ext>
            </a:extLst>
          </p:cNvPr>
          <p:cNvCxnSpPr/>
          <p:nvPr/>
        </p:nvCxnSpPr>
        <p:spPr>
          <a:xfrm>
            <a:off x="1089091" y="1655533"/>
            <a:ext cx="986557" cy="0"/>
          </a:xfrm>
          <a:prstGeom prst="line">
            <a:avLst/>
          </a:prstGeom>
          <a:ln w="19050">
            <a:solidFill>
              <a:srgbClr val="5DB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770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ál 14">
            <a:extLst>
              <a:ext uri="{FF2B5EF4-FFF2-40B4-BE49-F238E27FC236}">
                <a16:creationId xmlns:a16="http://schemas.microsoft.com/office/drawing/2014/main" id="{F072984D-9783-4AF7-8B6E-2622F6C48379}"/>
              </a:ext>
            </a:extLst>
          </p:cNvPr>
          <p:cNvSpPr/>
          <p:nvPr/>
        </p:nvSpPr>
        <p:spPr>
          <a:xfrm>
            <a:off x="11158071" y="181591"/>
            <a:ext cx="752904" cy="7529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319357F3-8F04-4231-A870-E5BCFD58C0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434" y="334994"/>
            <a:ext cx="584820" cy="483536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9018A3A3-8295-4421-B919-E24CDD23D3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71480" y="5629442"/>
            <a:ext cx="1300038" cy="1157078"/>
          </a:xfrm>
          <a:prstGeom prst="rect">
            <a:avLst/>
          </a:prstGeom>
        </p:spPr>
      </p:pic>
      <p:sp>
        <p:nvSpPr>
          <p:cNvPr id="5" name="Zástupný symbol pro text 2">
            <a:extLst>
              <a:ext uri="{FF2B5EF4-FFF2-40B4-BE49-F238E27FC236}">
                <a16:creationId xmlns:a16="http://schemas.microsoft.com/office/drawing/2014/main" id="{9870F25D-E603-9485-7F98-4EE23DE0D32E}"/>
              </a:ext>
            </a:extLst>
          </p:cNvPr>
          <p:cNvSpPr txBox="1">
            <a:spLocks/>
          </p:cNvSpPr>
          <p:nvPr/>
        </p:nvSpPr>
        <p:spPr>
          <a:xfrm>
            <a:off x="1001102" y="558043"/>
            <a:ext cx="10156457" cy="346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0000"/>
              <a:buFontTx/>
              <a:buNone/>
              <a:defRPr sz="1600" kern="1200">
                <a:solidFill>
                  <a:srgbClr val="5DB554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None/>
              <a:defRPr sz="240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None/>
              <a:defRPr sz="200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None/>
              <a:defRPr sz="180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None/>
              <a:defRPr sz="180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| MEBioSys</a:t>
            </a:r>
            <a:endParaRPr lang="cs-CZ" dirty="0"/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9D9EFBB5-F5A6-0C43-96E1-72DA3FA18FBF}"/>
              </a:ext>
            </a:extLst>
          </p:cNvPr>
          <p:cNvSpPr txBox="1">
            <a:spLocks/>
          </p:cNvSpPr>
          <p:nvPr/>
        </p:nvSpPr>
        <p:spPr>
          <a:xfrm>
            <a:off x="1001713" y="996950"/>
            <a:ext cx="10155747" cy="755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None/>
              <a:defRPr sz="3200" b="1" kern="1200">
                <a:solidFill>
                  <a:srgbClr val="003D66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5"/>
              </a:buBlip>
              <a:defRPr sz="240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5"/>
              </a:buBlip>
              <a:defRPr sz="200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5"/>
              </a:buBlip>
              <a:defRPr sz="180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5"/>
              </a:buBlip>
              <a:defRPr sz="1800" kern="1200">
                <a:solidFill>
                  <a:srgbClr val="003D6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Řízení realizace projektu</a:t>
            </a:r>
          </a:p>
        </p:txBody>
      </p:sp>
      <p:cxnSp>
        <p:nvCxnSpPr>
          <p:cNvPr id="4" name="Straight Connector 169">
            <a:extLst>
              <a:ext uri="{FF2B5EF4-FFF2-40B4-BE49-F238E27FC236}">
                <a16:creationId xmlns:a16="http://schemas.microsoft.com/office/drawing/2014/main" id="{9D7FEFEA-7CAC-AB3D-DEE3-C85E62DD644A}"/>
              </a:ext>
            </a:extLst>
          </p:cNvPr>
          <p:cNvCxnSpPr/>
          <p:nvPr/>
        </p:nvCxnSpPr>
        <p:spPr>
          <a:xfrm>
            <a:off x="1089091" y="1655533"/>
            <a:ext cx="986557" cy="0"/>
          </a:xfrm>
          <a:prstGeom prst="line">
            <a:avLst/>
          </a:prstGeom>
          <a:ln w="19050">
            <a:solidFill>
              <a:srgbClr val="5DB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F5DEADF7-4FC8-431E-34CF-08C643F162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622483"/>
              </p:ext>
            </p:extLst>
          </p:nvPr>
        </p:nvGraphicFramePr>
        <p:xfrm>
          <a:off x="578539" y="1954732"/>
          <a:ext cx="10968978" cy="3760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Worksheet" r:id="rId6" imgW="7947625" imgH="2811639" progId="Excel.Sheet.12">
                  <p:embed/>
                </p:oleObj>
              </mc:Choice>
              <mc:Fallback>
                <p:oleObj name="Worksheet" r:id="rId6" imgW="7947625" imgH="2811639" progId="Excel.Sheet.12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F5DEADF7-4FC8-431E-34CF-08C643F162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539" y="1954732"/>
                        <a:ext cx="10968978" cy="37602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629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93E77F7E-3B6D-4C2B-AEDB-82B4BA40805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002324" y="2429600"/>
            <a:ext cx="10155747" cy="955431"/>
          </a:xfrm>
        </p:spPr>
        <p:txBody>
          <a:bodyPr>
            <a:noAutofit/>
          </a:bodyPr>
          <a:lstStyle/>
          <a:p>
            <a:r>
              <a:rPr lang="cs-CZ" sz="1600" dirty="0"/>
              <a:t>Respektování popisu provádění a implementace pracovních balíčků uvedeného ve studii proveditelnosti (zaměření, cíle, aktivity, výstupy a výsledky, milníky).</a:t>
            </a:r>
          </a:p>
          <a:p>
            <a:r>
              <a:rPr lang="cs-CZ" sz="1600" dirty="0"/>
              <a:t>Vedoucí VZ a DVZ by měli mít přehled o naplňování výzkumné agendy a spolupráci mezi VO (schůzky). </a:t>
            </a:r>
          </a:p>
          <a:p>
            <a:r>
              <a:rPr lang="cs-CZ" sz="1600" dirty="0"/>
              <a:t>Plnění indikátorů</a:t>
            </a:r>
          </a:p>
          <a:p>
            <a:pPr lvl="1"/>
            <a:r>
              <a:rPr lang="cs-CZ" sz="1600" dirty="0"/>
              <a:t>ve většině případů průběžné</a:t>
            </a:r>
          </a:p>
          <a:p>
            <a:pPr lvl="1"/>
            <a:r>
              <a:rPr lang="cs-CZ" sz="1600" dirty="0"/>
              <a:t>v případě mobilit (výjezdy, příjezdy) zejména v první polovině projektu</a:t>
            </a:r>
          </a:p>
          <a:p>
            <a:pPr lvl="1"/>
            <a:r>
              <a:rPr lang="cs-CZ" sz="1600" dirty="0"/>
              <a:t>nezapomenout na granty a ostatní nepublikační výsledky</a:t>
            </a:r>
          </a:p>
          <a:p>
            <a:pPr lvl="1"/>
            <a:r>
              <a:rPr lang="cs-CZ" sz="1600" dirty="0"/>
              <a:t>publikace se musí tematicky vztahovat k plánované výzkumné agendě</a:t>
            </a:r>
          </a:p>
          <a:p>
            <a:pPr lvl="1"/>
            <a:r>
              <a:rPr lang="cs-CZ" sz="1600" dirty="0"/>
              <a:t>většina publikací (170) se předpokládá v prvním kvartilu nejvlivnějších časopisů v oboru s následnou citovaností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35CA643-C7E3-4488-80A3-ACDF00609B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| </a:t>
            </a:r>
            <a:r>
              <a:rPr lang="cs-CZ" dirty="0" err="1"/>
              <a:t>MEBioSys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12C2818-0FEB-47CD-944E-76023DDA49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Zásady realizace výzkumné agendy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56B83829-72AD-4358-97FD-977E00728E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01713" y="1831998"/>
            <a:ext cx="10155136" cy="424536"/>
          </a:xfrm>
        </p:spPr>
        <p:txBody>
          <a:bodyPr/>
          <a:lstStyle/>
          <a:p>
            <a:r>
              <a:rPr lang="cs-CZ" sz="2000" b="1" dirty="0"/>
              <a:t>Kvalita dosažených výsledků a soulad s pl</a:t>
            </a:r>
            <a:r>
              <a:rPr lang="cs-CZ" dirty="0"/>
              <a:t>á</a:t>
            </a:r>
            <a:r>
              <a:rPr lang="cs-CZ" sz="2000" b="1" dirty="0"/>
              <a:t>nem je hlavním kritériem</a:t>
            </a:r>
            <a:r>
              <a:rPr lang="cs-CZ" sz="2000" dirty="0"/>
              <a:t> při hodnocení projektu</a:t>
            </a:r>
            <a:r>
              <a:rPr lang="cs-CZ" dirty="0"/>
              <a:t>.</a:t>
            </a:r>
          </a:p>
        </p:txBody>
      </p:sp>
      <p:cxnSp>
        <p:nvCxnSpPr>
          <p:cNvPr id="10" name="Straight Connector 169">
            <a:extLst>
              <a:ext uri="{FF2B5EF4-FFF2-40B4-BE49-F238E27FC236}">
                <a16:creationId xmlns:a16="http://schemas.microsoft.com/office/drawing/2014/main" id="{B5914AD7-9009-4840-903B-81E5E4C833C3}"/>
              </a:ext>
            </a:extLst>
          </p:cNvPr>
          <p:cNvCxnSpPr/>
          <p:nvPr/>
        </p:nvCxnSpPr>
        <p:spPr>
          <a:xfrm>
            <a:off x="1089091" y="1655533"/>
            <a:ext cx="986557" cy="0"/>
          </a:xfrm>
          <a:prstGeom prst="line">
            <a:avLst/>
          </a:prstGeom>
          <a:ln w="19050">
            <a:solidFill>
              <a:srgbClr val="5DB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86254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9D7748C4F82D4B85343145F97C373E" ma:contentTypeVersion="13" ma:contentTypeDescription="Vytvoří nový dokument" ma:contentTypeScope="" ma:versionID="d34bc69530e3171fad3a470d74beb530">
  <xsd:schema xmlns:xsd="http://www.w3.org/2001/XMLSchema" xmlns:xs="http://www.w3.org/2001/XMLSchema" xmlns:p="http://schemas.microsoft.com/office/2006/metadata/properties" xmlns:ns3="cf6a2e0e-ea41-4c6e-aaea-f45945d5524a" targetNamespace="http://schemas.microsoft.com/office/2006/metadata/properties" ma:root="true" ma:fieldsID="045757493f2a3b8bf2ee372f041f1a27" ns3:_="">
    <xsd:import namespace="cf6a2e0e-ea41-4c6e-aaea-f45945d552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6a2e0e-ea41-4c6e-aaea-f45945d552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32D7E4-C403-4D04-B81F-1657C1C14B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ED2C2D-B825-4540-BFD7-9BD8D720F37A}">
  <ds:schemaRefs>
    <ds:schemaRef ds:uri="http://purl.org/dc/elements/1.1/"/>
    <ds:schemaRef ds:uri="http://www.w3.org/XML/1998/namespace"/>
    <ds:schemaRef ds:uri="cf6a2e0e-ea41-4c6e-aaea-f45945d5524a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A81955F-54BC-4F78-856A-5E0E893613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6a2e0e-ea41-4c6e-aaea-f45945d552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2377</TotalTime>
  <Words>1015</Words>
  <Application>Microsoft Office PowerPoint</Application>
  <PresentationFormat>Širokoúhlá obrazovka</PresentationFormat>
  <Paragraphs>150</Paragraphs>
  <Slides>10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Calibri</vt:lpstr>
      <vt:lpstr>Open Sans Condensed</vt:lpstr>
      <vt:lpstr>Open Sans ExtraBold</vt:lpstr>
      <vt:lpstr>Open Sans Light</vt:lpstr>
      <vt:lpstr>Motiv Office</vt:lpstr>
      <vt:lpstr>Worksheet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uistock</dc:creator>
  <cp:lastModifiedBy>Vojtech Dalibor</cp:lastModifiedBy>
  <cp:revision>22</cp:revision>
  <dcterms:created xsi:type="dcterms:W3CDTF">2023-09-10T19:15:23Z</dcterms:created>
  <dcterms:modified xsi:type="dcterms:W3CDTF">2024-03-26T08:48:00Z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0x010100709D7748C4F82D4B85343145F97C373E</vt:lpwstr>
  </property>
</Properties>
</file>